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4" r:id="rId20"/>
  </p:sldIdLst>
  <p:sldSz cx="9144000" cy="6858000" type="screen4x3"/>
  <p:notesSz cx="6858000" cy="9144000"/>
  <p:custDataLst>
    <p:tags r:id="rId2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FFFF00"/>
    <a:srgbClr val="0000FF"/>
    <a:srgbClr val="6600CC"/>
    <a:srgbClr val="FF0066"/>
    <a:srgbClr val="FF0000"/>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6B45684-53BA-4FFA-A013-4EEA770B0A97}"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E52DC9-477E-45B7-9761-D36089BC36B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426642-B8E6-40DA-9220-DC0CA5ED129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869FA8-EDBF-498F-AB1F-A3DC175627BF}" type="slidenum">
              <a:rPr lang="en-US"/>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1C686D-0C49-4F54-BDB4-A9FAF02FA9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C368E01-0C22-4C6A-B4E1-DDBCBD7171C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A3B6B2E-928E-45A4-B873-2D044DF9222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01E77E8-59C8-44FF-AB44-2369324DDCC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B92F4B2-3B3A-4C02-AC64-3C2790EF9D32}" type="slidenum">
              <a:rPr lang="en-US"/>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A18489-2E52-4C0E-96F9-E5BD6F63EBB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B748DE9-69F8-44D8-8DB6-8A65E11D1D6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89B448D-47A5-4C6B-A6CD-569172F402F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MÔN: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Khoa</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học</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Tiết</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3   </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Tuần</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2</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BÀI: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Trao</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đổi</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chất</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ở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người</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tiếp</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GV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Thực</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hiện</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Phạm</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Thúy</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Hồng</a:t>
            </a:r>
            <a:endPar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Text Box 5"/>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2294"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2295" name="Text Box 7"/>
          <p:cNvSpPr txBox="1">
            <a:spLocks noChangeArrowheads="1"/>
          </p:cNvSpPr>
          <p:nvPr/>
        </p:nvSpPr>
        <p:spPr bwMode="auto">
          <a:xfrm>
            <a:off x="1066800" y="1828800"/>
            <a:ext cx="1828800" cy="519113"/>
          </a:xfrm>
          <a:prstGeom prst="rect">
            <a:avLst/>
          </a:prstGeom>
          <a:noFill/>
          <a:ln w="9525">
            <a:noFill/>
            <a:miter lim="800000"/>
            <a:headEnd/>
            <a:tailEnd/>
          </a:ln>
          <a:effectLst/>
        </p:spPr>
        <p:txBody>
          <a:bodyPr>
            <a:spAutoFit/>
          </a:bodyPr>
          <a:lstStyle/>
          <a:p>
            <a:pPr>
              <a:spcBef>
                <a:spcPct val="50000"/>
              </a:spcBef>
            </a:pPr>
            <a:r>
              <a:rPr lang="en-US" sz="2800" i="1"/>
              <a:t>Kết luận:</a:t>
            </a:r>
          </a:p>
        </p:txBody>
      </p:sp>
      <p:sp>
        <p:nvSpPr>
          <p:cNvPr id="12296" name="Text Box 8"/>
          <p:cNvSpPr txBox="1">
            <a:spLocks noChangeArrowheads="1"/>
          </p:cNvSpPr>
          <p:nvPr/>
        </p:nvSpPr>
        <p:spPr bwMode="auto">
          <a:xfrm>
            <a:off x="1219200" y="2286000"/>
            <a:ext cx="990600" cy="457200"/>
          </a:xfrm>
          <a:prstGeom prst="rect">
            <a:avLst/>
          </a:prstGeom>
          <a:noFill/>
          <a:ln w="9525">
            <a:noFill/>
            <a:miter lim="800000"/>
            <a:headEnd/>
            <a:tailEnd/>
          </a:ln>
          <a:effectLst/>
        </p:spPr>
        <p:txBody>
          <a:bodyPr>
            <a:spAutoFit/>
          </a:bodyPr>
          <a:lstStyle/>
          <a:p>
            <a:pPr>
              <a:spcBef>
                <a:spcPct val="50000"/>
              </a:spcBef>
            </a:pPr>
            <a:endParaRPr lang="en-US" sz="2400"/>
          </a:p>
        </p:txBody>
      </p:sp>
      <p:sp>
        <p:nvSpPr>
          <p:cNvPr id="12297" name="Text Box 9"/>
          <p:cNvSpPr txBox="1">
            <a:spLocks noChangeArrowheads="1"/>
          </p:cNvSpPr>
          <p:nvPr/>
        </p:nvSpPr>
        <p:spPr bwMode="auto">
          <a:xfrm>
            <a:off x="1143000" y="2362200"/>
            <a:ext cx="7315200" cy="822325"/>
          </a:xfrm>
          <a:prstGeom prst="rect">
            <a:avLst/>
          </a:prstGeom>
          <a:noFill/>
          <a:ln w="9525">
            <a:noFill/>
            <a:miter lim="800000"/>
            <a:headEnd/>
            <a:tailEnd/>
          </a:ln>
          <a:effectLst/>
        </p:spPr>
        <p:txBody>
          <a:bodyPr>
            <a:spAutoFit/>
          </a:bodyPr>
          <a:lstStyle/>
          <a:p>
            <a:pPr>
              <a:spcBef>
                <a:spcPct val="50000"/>
              </a:spcBef>
              <a:buFont typeface="Wingdings" pitchFamily="2" charset="2"/>
              <a:buChar char="v"/>
            </a:pPr>
            <a:r>
              <a:rPr lang="en-US" sz="2400">
                <a:solidFill>
                  <a:srgbClr val="FF0066"/>
                </a:solidFill>
              </a:rPr>
              <a:t> Những biểu hiện bên ngoài của quá trình trao đổi chất và các cơ quan thực hiện quá trình đó là:</a:t>
            </a:r>
          </a:p>
        </p:txBody>
      </p:sp>
      <p:sp>
        <p:nvSpPr>
          <p:cNvPr id="12298" name="Text Box 10"/>
          <p:cNvSpPr txBox="1">
            <a:spLocks noChangeArrowheads="1"/>
          </p:cNvSpPr>
          <p:nvPr/>
        </p:nvSpPr>
        <p:spPr bwMode="auto">
          <a:xfrm>
            <a:off x="1158875" y="3352800"/>
            <a:ext cx="6248400" cy="822325"/>
          </a:xfrm>
          <a:prstGeom prst="rect">
            <a:avLst/>
          </a:prstGeom>
          <a:noFill/>
          <a:ln w="9525">
            <a:noFill/>
            <a:miter lim="800000"/>
            <a:headEnd/>
            <a:tailEnd/>
          </a:ln>
          <a:effectLst/>
        </p:spPr>
        <p:txBody>
          <a:bodyPr>
            <a:spAutoFit/>
          </a:bodyPr>
          <a:lstStyle/>
          <a:p>
            <a:pPr>
              <a:spcBef>
                <a:spcPct val="50000"/>
              </a:spcBef>
              <a:buFont typeface="Wingdings" pitchFamily="2" charset="2"/>
              <a:buChar char="Ø"/>
            </a:pPr>
            <a:r>
              <a:rPr lang="en-US" sz="2400">
                <a:solidFill>
                  <a:srgbClr val="6600CC"/>
                </a:solidFill>
              </a:rPr>
              <a:t>Trao đổi khí: Do cơ quan hô hấp thực hiện: lấy khí ô-xi; thải ra khí các-bô-níc.</a:t>
            </a:r>
          </a:p>
        </p:txBody>
      </p:sp>
      <p:sp>
        <p:nvSpPr>
          <p:cNvPr id="12299" name="Text Box 11"/>
          <p:cNvSpPr txBox="1">
            <a:spLocks noChangeArrowheads="1"/>
          </p:cNvSpPr>
          <p:nvPr/>
        </p:nvSpPr>
        <p:spPr bwMode="auto">
          <a:xfrm>
            <a:off x="1189038" y="4314825"/>
            <a:ext cx="6248400" cy="1552575"/>
          </a:xfrm>
          <a:prstGeom prst="rect">
            <a:avLst/>
          </a:prstGeom>
          <a:noFill/>
          <a:ln w="9525">
            <a:noFill/>
            <a:miter lim="800000"/>
            <a:headEnd/>
            <a:tailEnd/>
          </a:ln>
          <a:effectLst/>
        </p:spPr>
        <p:txBody>
          <a:bodyPr>
            <a:spAutoFit/>
          </a:bodyPr>
          <a:lstStyle/>
          <a:p>
            <a:pPr>
              <a:spcBef>
                <a:spcPct val="50000"/>
              </a:spcBef>
              <a:buFont typeface="Wingdings" pitchFamily="2" charset="2"/>
              <a:buChar char="Ø"/>
            </a:pPr>
            <a:r>
              <a:rPr lang="en-US" sz="2400">
                <a:solidFill>
                  <a:srgbClr val="0000FF"/>
                </a:solidFill>
              </a:rPr>
              <a:t>Trao đổi thức ăn: Do cơ quan tiêu hóa thực hiện: lấy nước và các thức ăn có chứa các chất dinh dưỡng cần cho cơ thể; thải chất cặn bã (phân).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2295"/>
                                        </p:tgtEl>
                                        <p:attrNameLst>
                                          <p:attrName>style.visibility</p:attrName>
                                        </p:attrNameLst>
                                      </p:cBhvr>
                                      <p:to>
                                        <p:strVal val="visible"/>
                                      </p:to>
                                    </p:set>
                                    <p:anim calcmode="lin" valueType="num">
                                      <p:cBhvr>
                                        <p:cTn id="7" dur="1000" fill="hold"/>
                                        <p:tgtEl>
                                          <p:spTgt spid="12295"/>
                                        </p:tgtEl>
                                        <p:attrNameLst>
                                          <p:attrName>ppt_w</p:attrName>
                                        </p:attrNameLst>
                                      </p:cBhvr>
                                      <p:tavLst>
                                        <p:tav tm="0">
                                          <p:val>
                                            <p:strVal val="#ppt_w*0.70"/>
                                          </p:val>
                                        </p:tav>
                                        <p:tav tm="100000">
                                          <p:val>
                                            <p:strVal val="#ppt_w"/>
                                          </p:val>
                                        </p:tav>
                                      </p:tavLst>
                                    </p:anim>
                                    <p:anim calcmode="lin" valueType="num">
                                      <p:cBhvr>
                                        <p:cTn id="8" dur="1000" fill="hold"/>
                                        <p:tgtEl>
                                          <p:spTgt spid="12295"/>
                                        </p:tgtEl>
                                        <p:attrNameLst>
                                          <p:attrName>ppt_h</p:attrName>
                                        </p:attrNameLst>
                                      </p:cBhvr>
                                      <p:tavLst>
                                        <p:tav tm="0">
                                          <p:val>
                                            <p:strVal val="#ppt_h"/>
                                          </p:val>
                                        </p:tav>
                                        <p:tav tm="100000">
                                          <p:val>
                                            <p:strVal val="#ppt_h"/>
                                          </p:val>
                                        </p:tav>
                                      </p:tavLst>
                                    </p:anim>
                                    <p:animEffect transition="in" filter="fade">
                                      <p:cBhvr>
                                        <p:cTn id="9" dur="1000"/>
                                        <p:tgtEl>
                                          <p:spTgt spid="12295"/>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iterate type="lt">
                                    <p:tmPct val="5000"/>
                                  </p:iterate>
                                  <p:childTnLst>
                                    <p:set>
                                      <p:cBhvr>
                                        <p:cTn id="13" dur="1" fill="hold">
                                          <p:stCondLst>
                                            <p:cond delay="0"/>
                                          </p:stCondLst>
                                        </p:cTn>
                                        <p:tgtEl>
                                          <p:spTgt spid="12297"/>
                                        </p:tgtEl>
                                        <p:attrNameLst>
                                          <p:attrName>style.visibility</p:attrName>
                                        </p:attrNameLst>
                                      </p:cBhvr>
                                      <p:to>
                                        <p:strVal val="visible"/>
                                      </p:to>
                                    </p:set>
                                    <p:anim calcmode="lin" valueType="num">
                                      <p:cBhvr>
                                        <p:cTn id="14" dur="1000" fill="hold"/>
                                        <p:tgtEl>
                                          <p:spTgt spid="12297"/>
                                        </p:tgtEl>
                                        <p:attrNameLst>
                                          <p:attrName>ppt_w</p:attrName>
                                        </p:attrNameLst>
                                      </p:cBhvr>
                                      <p:tavLst>
                                        <p:tav tm="0">
                                          <p:val>
                                            <p:fltVal val="0"/>
                                          </p:val>
                                        </p:tav>
                                        <p:tav tm="100000">
                                          <p:val>
                                            <p:strVal val="#ppt_w"/>
                                          </p:val>
                                        </p:tav>
                                      </p:tavLst>
                                    </p:anim>
                                    <p:anim calcmode="lin" valueType="num">
                                      <p:cBhvr>
                                        <p:cTn id="15" dur="1000" fill="hold"/>
                                        <p:tgtEl>
                                          <p:spTgt spid="12297"/>
                                        </p:tgtEl>
                                        <p:attrNameLst>
                                          <p:attrName>ppt_h</p:attrName>
                                        </p:attrNameLst>
                                      </p:cBhvr>
                                      <p:tavLst>
                                        <p:tav tm="0">
                                          <p:val>
                                            <p:fltVal val="0"/>
                                          </p:val>
                                        </p:tav>
                                        <p:tav tm="100000">
                                          <p:val>
                                            <p:strVal val="#ppt_h"/>
                                          </p:val>
                                        </p:tav>
                                      </p:tavLst>
                                    </p:anim>
                                    <p:anim calcmode="lin" valueType="num">
                                      <p:cBhvr>
                                        <p:cTn id="16" dur="1000" fill="hold"/>
                                        <p:tgtEl>
                                          <p:spTgt spid="12297"/>
                                        </p:tgtEl>
                                        <p:attrNameLst>
                                          <p:attrName>style.rotation</p:attrName>
                                        </p:attrNameLst>
                                      </p:cBhvr>
                                      <p:tavLst>
                                        <p:tav tm="0">
                                          <p:val>
                                            <p:fltVal val="90"/>
                                          </p:val>
                                        </p:tav>
                                        <p:tav tm="100000">
                                          <p:val>
                                            <p:fltVal val="0"/>
                                          </p:val>
                                        </p:tav>
                                      </p:tavLst>
                                    </p:anim>
                                    <p:animEffect transition="in" filter="fade">
                                      <p:cBhvr>
                                        <p:cTn id="17" dur="1000"/>
                                        <p:tgtEl>
                                          <p:spTgt spid="12297"/>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12298"/>
                                        </p:tgtEl>
                                        <p:attrNameLst>
                                          <p:attrName>style.visibility</p:attrName>
                                        </p:attrNameLst>
                                      </p:cBhvr>
                                      <p:to>
                                        <p:strVal val="visible"/>
                                      </p:to>
                                    </p:set>
                                    <p:anim calcmode="lin" valueType="num">
                                      <p:cBhvr>
                                        <p:cTn id="22" dur="500" fill="hold"/>
                                        <p:tgtEl>
                                          <p:spTgt spid="12298"/>
                                        </p:tgtEl>
                                        <p:attrNameLst>
                                          <p:attrName>ppt_w</p:attrName>
                                        </p:attrNameLst>
                                      </p:cBhvr>
                                      <p:tavLst>
                                        <p:tav tm="0">
                                          <p:val>
                                            <p:fltVal val="0"/>
                                          </p:val>
                                        </p:tav>
                                        <p:tav tm="100000">
                                          <p:val>
                                            <p:strVal val="#ppt_w"/>
                                          </p:val>
                                        </p:tav>
                                      </p:tavLst>
                                    </p:anim>
                                    <p:anim calcmode="lin" valueType="num">
                                      <p:cBhvr>
                                        <p:cTn id="23" dur="500" fill="hold"/>
                                        <p:tgtEl>
                                          <p:spTgt spid="12298"/>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5" presetClass="entr" presetSubtype="0" fill="hold" grpId="0" nodeType="clickEffect">
                                  <p:stCondLst>
                                    <p:cond delay="0"/>
                                  </p:stCondLst>
                                  <p:childTnLst>
                                    <p:set>
                                      <p:cBhvr>
                                        <p:cTn id="27" dur="1" fill="hold">
                                          <p:stCondLst>
                                            <p:cond delay="0"/>
                                          </p:stCondLst>
                                        </p:cTn>
                                        <p:tgtEl>
                                          <p:spTgt spid="12299"/>
                                        </p:tgtEl>
                                        <p:attrNameLst>
                                          <p:attrName>style.visibility</p:attrName>
                                        </p:attrNameLst>
                                      </p:cBhvr>
                                      <p:to>
                                        <p:strVal val="visible"/>
                                      </p:to>
                                    </p:set>
                                    <p:anim calcmode="lin" valueType="num">
                                      <p:cBhvr>
                                        <p:cTn id="28" dur="500" decel="50000" fill="hold">
                                          <p:stCondLst>
                                            <p:cond delay="0"/>
                                          </p:stCondLst>
                                        </p:cTn>
                                        <p:tgtEl>
                                          <p:spTgt spid="12299"/>
                                        </p:tgtEl>
                                        <p:attrNameLst>
                                          <p:attrName>style.rotation</p:attrName>
                                        </p:attrNameLst>
                                      </p:cBhvr>
                                      <p:tavLst>
                                        <p:tav tm="0">
                                          <p:val>
                                            <p:fltVal val="-90"/>
                                          </p:val>
                                        </p:tav>
                                        <p:tav tm="100000">
                                          <p:val>
                                            <p:fltVal val="0"/>
                                          </p:val>
                                        </p:tav>
                                      </p:tavLst>
                                    </p:anim>
                                    <p:anim calcmode="lin" valueType="num">
                                      <p:cBhvr>
                                        <p:cTn id="29" dur="500" decel="50000" fill="hold">
                                          <p:stCondLst>
                                            <p:cond delay="0"/>
                                          </p:stCondLst>
                                        </p:cTn>
                                        <p:tgtEl>
                                          <p:spTgt spid="12299"/>
                                        </p:tgtEl>
                                        <p:attrNameLst>
                                          <p:attrName>ppt_w</p:attrName>
                                        </p:attrNameLst>
                                      </p:cBhvr>
                                      <p:tavLst>
                                        <p:tav tm="0">
                                          <p:val>
                                            <p:strVal val="#ppt_w"/>
                                          </p:val>
                                        </p:tav>
                                        <p:tav tm="100000">
                                          <p:val>
                                            <p:strVal val="#ppt_w*.05"/>
                                          </p:val>
                                        </p:tav>
                                      </p:tavLst>
                                    </p:anim>
                                    <p:anim calcmode="lin" valueType="num">
                                      <p:cBhvr>
                                        <p:cTn id="30" dur="500" accel="50000" fill="hold">
                                          <p:stCondLst>
                                            <p:cond delay="500"/>
                                          </p:stCondLst>
                                        </p:cTn>
                                        <p:tgtEl>
                                          <p:spTgt spid="12299"/>
                                        </p:tgtEl>
                                        <p:attrNameLst>
                                          <p:attrName>ppt_w</p:attrName>
                                        </p:attrNameLst>
                                      </p:cBhvr>
                                      <p:tavLst>
                                        <p:tav tm="0">
                                          <p:val>
                                            <p:strVal val="#ppt_w*.05"/>
                                          </p:val>
                                        </p:tav>
                                        <p:tav tm="100000">
                                          <p:val>
                                            <p:strVal val="#ppt_w"/>
                                          </p:val>
                                        </p:tav>
                                      </p:tavLst>
                                    </p:anim>
                                    <p:anim calcmode="lin" valueType="num">
                                      <p:cBhvr>
                                        <p:cTn id="31" dur="1000" fill="hold"/>
                                        <p:tgtEl>
                                          <p:spTgt spid="12299"/>
                                        </p:tgtEl>
                                        <p:attrNameLst>
                                          <p:attrName>ppt_h</p:attrName>
                                        </p:attrNameLst>
                                      </p:cBhvr>
                                      <p:tavLst>
                                        <p:tav tm="0">
                                          <p:val>
                                            <p:strVal val="#ppt_h"/>
                                          </p:val>
                                        </p:tav>
                                        <p:tav tm="100000">
                                          <p:val>
                                            <p:strVal val="#ppt_h"/>
                                          </p:val>
                                        </p:tav>
                                      </p:tavLst>
                                    </p:anim>
                                    <p:anim calcmode="lin" valueType="num">
                                      <p:cBhvr>
                                        <p:cTn id="32" dur="500" decel="50000" fill="hold">
                                          <p:stCondLst>
                                            <p:cond delay="0"/>
                                          </p:stCondLst>
                                        </p:cTn>
                                        <p:tgtEl>
                                          <p:spTgt spid="12299"/>
                                        </p:tgtEl>
                                        <p:attrNameLst>
                                          <p:attrName>ppt_x</p:attrName>
                                        </p:attrNameLst>
                                      </p:cBhvr>
                                      <p:tavLst>
                                        <p:tav tm="0">
                                          <p:val>
                                            <p:strVal val="#ppt_x+.4"/>
                                          </p:val>
                                        </p:tav>
                                        <p:tav tm="100000">
                                          <p:val>
                                            <p:strVal val="#ppt_x"/>
                                          </p:val>
                                        </p:tav>
                                      </p:tavLst>
                                    </p:anim>
                                    <p:anim calcmode="lin" valueType="num">
                                      <p:cBhvr>
                                        <p:cTn id="33" dur="500" decel="50000" fill="hold">
                                          <p:stCondLst>
                                            <p:cond delay="0"/>
                                          </p:stCondLst>
                                        </p:cTn>
                                        <p:tgtEl>
                                          <p:spTgt spid="12299"/>
                                        </p:tgtEl>
                                        <p:attrNameLst>
                                          <p:attrName>ppt_y</p:attrName>
                                        </p:attrNameLst>
                                      </p:cBhvr>
                                      <p:tavLst>
                                        <p:tav tm="0">
                                          <p:val>
                                            <p:strVal val="#ppt_y-.2"/>
                                          </p:val>
                                        </p:tav>
                                        <p:tav tm="100000">
                                          <p:val>
                                            <p:strVal val="#ppt_y+.1"/>
                                          </p:val>
                                        </p:tav>
                                      </p:tavLst>
                                    </p:anim>
                                    <p:anim calcmode="lin" valueType="num">
                                      <p:cBhvr>
                                        <p:cTn id="34" dur="500" accel="50000" fill="hold">
                                          <p:stCondLst>
                                            <p:cond delay="500"/>
                                          </p:stCondLst>
                                        </p:cTn>
                                        <p:tgtEl>
                                          <p:spTgt spid="12299"/>
                                        </p:tgtEl>
                                        <p:attrNameLst>
                                          <p:attrName>ppt_y</p:attrName>
                                        </p:attrNameLst>
                                      </p:cBhvr>
                                      <p:tavLst>
                                        <p:tav tm="0">
                                          <p:val>
                                            <p:strVal val="#ppt_y+.1"/>
                                          </p:val>
                                        </p:tav>
                                        <p:tav tm="100000">
                                          <p:val>
                                            <p:strVal val="#ppt_y"/>
                                          </p:val>
                                        </p:tav>
                                      </p:tavLst>
                                    </p:anim>
                                    <p:animEffect transition="in" filter="fade">
                                      <p:cBhvr>
                                        <p:cTn id="35" dur="1000" decel="50000">
                                          <p:stCondLst>
                                            <p:cond delay="0"/>
                                          </p:stCondLst>
                                        </p:cTn>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p:bldP spid="12297" grpId="0"/>
      <p:bldP spid="12298" grpId="0"/>
      <p:bldP spid="1229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5"/>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3318"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3319" name="Text Box 7"/>
          <p:cNvSpPr txBox="1">
            <a:spLocks noChangeArrowheads="1"/>
          </p:cNvSpPr>
          <p:nvPr/>
        </p:nvSpPr>
        <p:spPr bwMode="auto">
          <a:xfrm>
            <a:off x="1066800" y="1828800"/>
            <a:ext cx="1828800" cy="519113"/>
          </a:xfrm>
          <a:prstGeom prst="rect">
            <a:avLst/>
          </a:prstGeom>
          <a:noFill/>
          <a:ln w="9525">
            <a:noFill/>
            <a:miter lim="800000"/>
            <a:headEnd/>
            <a:tailEnd/>
          </a:ln>
          <a:effectLst/>
        </p:spPr>
        <p:txBody>
          <a:bodyPr>
            <a:spAutoFit/>
          </a:bodyPr>
          <a:lstStyle/>
          <a:p>
            <a:pPr>
              <a:spcBef>
                <a:spcPct val="50000"/>
              </a:spcBef>
            </a:pPr>
            <a:r>
              <a:rPr lang="en-US" sz="2800" i="1"/>
              <a:t>Kết luận:</a:t>
            </a:r>
          </a:p>
        </p:txBody>
      </p:sp>
      <p:sp>
        <p:nvSpPr>
          <p:cNvPr id="13320" name="Text Box 8"/>
          <p:cNvSpPr txBox="1">
            <a:spLocks noChangeArrowheads="1"/>
          </p:cNvSpPr>
          <p:nvPr/>
        </p:nvSpPr>
        <p:spPr bwMode="auto">
          <a:xfrm>
            <a:off x="1371600" y="2590800"/>
            <a:ext cx="6934200" cy="2647950"/>
          </a:xfrm>
          <a:prstGeom prst="rect">
            <a:avLst/>
          </a:prstGeom>
          <a:noFill/>
          <a:ln w="9525">
            <a:noFill/>
            <a:miter lim="800000"/>
            <a:headEnd/>
            <a:tailEnd/>
          </a:ln>
          <a:effectLst/>
        </p:spPr>
        <p:txBody>
          <a:bodyPr>
            <a:spAutoFit/>
          </a:bodyPr>
          <a:lstStyle/>
          <a:p>
            <a:pPr>
              <a:spcBef>
                <a:spcPct val="50000"/>
              </a:spcBef>
              <a:buFont typeface="Wingdings" pitchFamily="2" charset="2"/>
              <a:buChar char="v"/>
            </a:pPr>
            <a:r>
              <a:rPr lang="en-US" sz="2400">
                <a:solidFill>
                  <a:schemeClr val="hlink"/>
                </a:solidFill>
              </a:rPr>
              <a:t>Nhờ có cơ quan tuần hoàn mà máu đem các chất dinh dưỡng ( hấp thụ được từ cơ quan tiêu hóa ) và ô-xi ( hấp thụ được từ phổi ) tới tất cả các cơ quan của cơ thể và đem các chất thải, chất độc từ các cơ quan của cơ thể đến các cơ quan bài tiết để thải chúng ra ngoài và đem khí các-bô-níc đến phổi để thải ra ngoài.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iterate type="lt">
                                    <p:tmPct val="0"/>
                                  </p:iterate>
                                  <p:childTnLst>
                                    <p:set>
                                      <p:cBhvr>
                                        <p:cTn id="6" dur="1" fill="hold">
                                          <p:stCondLst>
                                            <p:cond delay="0"/>
                                          </p:stCondLst>
                                        </p:cTn>
                                        <p:tgtEl>
                                          <p:spTgt spid="13319"/>
                                        </p:tgtEl>
                                        <p:attrNameLst>
                                          <p:attrName>style.visibility</p:attrName>
                                        </p:attrNameLst>
                                      </p:cBhvr>
                                      <p:to>
                                        <p:strVal val="visible"/>
                                      </p:to>
                                    </p:set>
                                    <p:anim calcmode="lin" valueType="num">
                                      <p:cBhvr>
                                        <p:cTn id="7" dur="1000" fill="hold"/>
                                        <p:tgtEl>
                                          <p:spTgt spid="13319"/>
                                        </p:tgtEl>
                                        <p:attrNameLst>
                                          <p:attrName>ppt_w</p:attrName>
                                        </p:attrNameLst>
                                      </p:cBhvr>
                                      <p:tavLst>
                                        <p:tav tm="0">
                                          <p:val>
                                            <p:strVal val="#ppt_w*0.70"/>
                                          </p:val>
                                        </p:tav>
                                        <p:tav tm="100000">
                                          <p:val>
                                            <p:strVal val="#ppt_w"/>
                                          </p:val>
                                        </p:tav>
                                      </p:tavLst>
                                    </p:anim>
                                    <p:anim calcmode="lin" valueType="num">
                                      <p:cBhvr>
                                        <p:cTn id="8" dur="1000" fill="hold"/>
                                        <p:tgtEl>
                                          <p:spTgt spid="13319"/>
                                        </p:tgtEl>
                                        <p:attrNameLst>
                                          <p:attrName>ppt_h</p:attrName>
                                        </p:attrNameLst>
                                      </p:cBhvr>
                                      <p:tavLst>
                                        <p:tav tm="0">
                                          <p:val>
                                            <p:strVal val="#ppt_h"/>
                                          </p:val>
                                        </p:tav>
                                        <p:tav tm="100000">
                                          <p:val>
                                            <p:strVal val="#ppt_h"/>
                                          </p:val>
                                        </p:tav>
                                      </p:tavLst>
                                    </p:anim>
                                    <p:animEffect transition="in" filter="fade">
                                      <p:cBhvr>
                                        <p:cTn id="9" dur="1000"/>
                                        <p:tgtEl>
                                          <p:spTgt spid="13319"/>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3320"/>
                                        </p:tgtEl>
                                        <p:attrNameLst>
                                          <p:attrName>style.visibility</p:attrName>
                                        </p:attrNameLst>
                                      </p:cBhvr>
                                      <p:to>
                                        <p:strVal val="visible"/>
                                      </p:to>
                                    </p:set>
                                    <p:animEffect transition="in" filter="fade">
                                      <p:cBhvr>
                                        <p:cTn id="14" dur="1000"/>
                                        <p:tgtEl>
                                          <p:spTgt spid="13320"/>
                                        </p:tgtEl>
                                      </p:cBhvr>
                                    </p:animEffect>
                                    <p:anim calcmode="lin" valueType="num">
                                      <p:cBhvr>
                                        <p:cTn id="15" dur="1000" fill="hold"/>
                                        <p:tgtEl>
                                          <p:spTgt spid="13320"/>
                                        </p:tgtEl>
                                        <p:attrNameLst>
                                          <p:attrName>ppt_x</p:attrName>
                                        </p:attrNameLst>
                                      </p:cBhvr>
                                      <p:tavLst>
                                        <p:tav tm="0">
                                          <p:val>
                                            <p:strVal val="#ppt_x"/>
                                          </p:val>
                                        </p:tav>
                                        <p:tav tm="100000">
                                          <p:val>
                                            <p:strVal val="#ppt_x"/>
                                          </p:val>
                                        </p:tav>
                                      </p:tavLst>
                                    </p:anim>
                                    <p:anim calcmode="lin" valueType="num">
                                      <p:cBhvr>
                                        <p:cTn id="16" dur="1000" fill="hold"/>
                                        <p:tgtEl>
                                          <p:spTgt spid="133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33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5"/>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4342"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4343" name="Text Box 7"/>
          <p:cNvSpPr txBox="1">
            <a:spLocks noChangeArrowheads="1"/>
          </p:cNvSpPr>
          <p:nvPr/>
        </p:nvSpPr>
        <p:spPr bwMode="auto">
          <a:xfrm>
            <a:off x="533400" y="2057400"/>
            <a:ext cx="7772400" cy="822325"/>
          </a:xfrm>
          <a:prstGeom prst="rect">
            <a:avLst/>
          </a:prstGeom>
          <a:noFill/>
          <a:ln w="9525">
            <a:noFill/>
            <a:miter lim="800000"/>
            <a:headEnd/>
            <a:tailEnd/>
          </a:ln>
          <a:effectLst/>
        </p:spPr>
        <p:txBody>
          <a:bodyPr>
            <a:spAutoFit/>
          </a:bodyPr>
          <a:lstStyle/>
          <a:p>
            <a:pPr>
              <a:spcBef>
                <a:spcPct val="50000"/>
              </a:spcBef>
            </a:pPr>
            <a:r>
              <a:rPr lang="en-US" sz="2400" b="1" i="1" u="sng"/>
              <a:t>Hoạt động 2:</a:t>
            </a:r>
            <a:r>
              <a:rPr lang="en-US" sz="2400"/>
              <a:t> </a:t>
            </a:r>
            <a:r>
              <a:rPr lang="en-US" sz="2400">
                <a:solidFill>
                  <a:srgbClr val="0000FF"/>
                </a:solidFill>
              </a:rPr>
              <a:t>Tìm hiểu mối quan hệ giữa các cơ quan trong việc thực hiện sự trao đổi chất ở người.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fade">
                                      <p:cBhvr>
                                        <p:cTn id="7" dur="1000"/>
                                        <p:tgtEl>
                                          <p:spTgt spid="14343"/>
                                        </p:tgtEl>
                                      </p:cBhvr>
                                    </p:animEffect>
                                    <p:anim calcmode="lin" valueType="num">
                                      <p:cBhvr>
                                        <p:cTn id="8" dur="1000" fill="hold"/>
                                        <p:tgtEl>
                                          <p:spTgt spid="14343"/>
                                        </p:tgtEl>
                                        <p:attrNameLst>
                                          <p:attrName>ppt_x</p:attrName>
                                        </p:attrNameLst>
                                      </p:cBhvr>
                                      <p:tavLst>
                                        <p:tav tm="0">
                                          <p:val>
                                            <p:strVal val="#ppt_x"/>
                                          </p:val>
                                        </p:tav>
                                        <p:tav tm="100000">
                                          <p:val>
                                            <p:strVal val="#ppt_x"/>
                                          </p:val>
                                        </p:tav>
                                      </p:tavLst>
                                    </p:anim>
                                    <p:anim calcmode="lin" valueType="num">
                                      <p:cBhvr>
                                        <p:cTn id="9" dur="1000" fill="hold"/>
                                        <p:tgtEl>
                                          <p:spTgt spid="143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1643063" y="68263"/>
            <a:ext cx="2286000" cy="822325"/>
          </a:xfrm>
          <a:prstGeom prst="rect">
            <a:avLst/>
          </a:prstGeom>
          <a:noFill/>
          <a:ln w="9525">
            <a:noFill/>
            <a:miter lim="800000"/>
            <a:headEnd/>
            <a:tailEnd/>
          </a:ln>
          <a:effectLst/>
        </p:spPr>
        <p:txBody>
          <a:bodyPr>
            <a:spAutoFit/>
          </a:bodyPr>
          <a:lstStyle/>
          <a:p>
            <a:pPr algn="ctr">
              <a:spcBef>
                <a:spcPct val="50000"/>
              </a:spcBef>
            </a:pPr>
            <a:r>
              <a:rPr lang="en-US" sz="2400" b="1">
                <a:solidFill>
                  <a:srgbClr val="0000FF"/>
                </a:solidFill>
              </a:rPr>
              <a:t>THỨC ĂN NƯỚC UỐNG</a:t>
            </a:r>
          </a:p>
        </p:txBody>
      </p:sp>
      <p:sp>
        <p:nvSpPr>
          <p:cNvPr id="15365" name="Text Box 5"/>
          <p:cNvSpPr txBox="1">
            <a:spLocks noChangeArrowheads="1"/>
          </p:cNvSpPr>
          <p:nvPr/>
        </p:nvSpPr>
        <p:spPr bwMode="auto">
          <a:xfrm>
            <a:off x="5257800" y="296863"/>
            <a:ext cx="2057400" cy="457200"/>
          </a:xfrm>
          <a:prstGeom prst="rect">
            <a:avLst/>
          </a:prstGeom>
          <a:noFill/>
          <a:ln w="9525">
            <a:noFill/>
            <a:miter lim="800000"/>
            <a:headEnd/>
            <a:tailEnd/>
          </a:ln>
          <a:effectLst/>
        </p:spPr>
        <p:txBody>
          <a:bodyPr>
            <a:spAutoFit/>
          </a:bodyPr>
          <a:lstStyle/>
          <a:p>
            <a:pPr>
              <a:spcBef>
                <a:spcPct val="50000"/>
              </a:spcBef>
            </a:pPr>
            <a:r>
              <a:rPr lang="en-US" sz="2400" b="1">
                <a:solidFill>
                  <a:srgbClr val="0000FF"/>
                </a:solidFill>
              </a:rPr>
              <a:t>KHÔNG KHÍ</a:t>
            </a:r>
          </a:p>
        </p:txBody>
      </p:sp>
      <p:sp>
        <p:nvSpPr>
          <p:cNvPr id="15367" name="Rectangle 7"/>
          <p:cNvSpPr>
            <a:spLocks noChangeArrowheads="1"/>
          </p:cNvSpPr>
          <p:nvPr/>
        </p:nvSpPr>
        <p:spPr bwMode="auto">
          <a:xfrm>
            <a:off x="1600200" y="1135063"/>
            <a:ext cx="5638800" cy="480853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5368" name="Text Box 8"/>
          <p:cNvSpPr txBox="1">
            <a:spLocks noChangeArrowheads="1"/>
          </p:cNvSpPr>
          <p:nvPr/>
        </p:nvSpPr>
        <p:spPr bwMode="auto">
          <a:xfrm>
            <a:off x="2006600" y="1439863"/>
            <a:ext cx="1524000" cy="466725"/>
          </a:xfrm>
          <a:prstGeom prst="rect">
            <a:avLst/>
          </a:prstGeom>
          <a:solidFill>
            <a:srgbClr val="FF0000"/>
          </a:solidFill>
          <a:ln w="9525">
            <a:solidFill>
              <a:schemeClr val="tx1"/>
            </a:solidFill>
            <a:miter lim="800000"/>
            <a:headEnd/>
            <a:tailEnd/>
          </a:ln>
          <a:effectLst/>
        </p:spPr>
        <p:txBody>
          <a:bodyPr>
            <a:spAutoFit/>
          </a:bodyPr>
          <a:lstStyle/>
          <a:p>
            <a:pPr>
              <a:spcBef>
                <a:spcPct val="50000"/>
              </a:spcBef>
            </a:pPr>
            <a:r>
              <a:rPr lang="en-US" sz="2400" b="1">
                <a:solidFill>
                  <a:srgbClr val="0000FF"/>
                </a:solidFill>
              </a:rPr>
              <a:t>Tiêu hóa</a:t>
            </a:r>
          </a:p>
        </p:txBody>
      </p:sp>
      <p:sp>
        <p:nvSpPr>
          <p:cNvPr id="15372" name="Text Box 12"/>
          <p:cNvSpPr txBox="1">
            <a:spLocks noChangeArrowheads="1"/>
          </p:cNvSpPr>
          <p:nvPr/>
        </p:nvSpPr>
        <p:spPr bwMode="auto">
          <a:xfrm>
            <a:off x="5510213" y="1431925"/>
            <a:ext cx="1271587" cy="466725"/>
          </a:xfrm>
          <a:prstGeom prst="rect">
            <a:avLst/>
          </a:prstGeom>
          <a:solidFill>
            <a:srgbClr val="FF0000"/>
          </a:solidFill>
          <a:ln w="9525">
            <a:solidFill>
              <a:schemeClr val="tx1"/>
            </a:solidFill>
            <a:miter lim="800000"/>
            <a:headEnd/>
            <a:tailEnd/>
          </a:ln>
          <a:effectLst/>
        </p:spPr>
        <p:txBody>
          <a:bodyPr>
            <a:spAutoFit/>
          </a:bodyPr>
          <a:lstStyle/>
          <a:p>
            <a:pPr>
              <a:spcBef>
                <a:spcPct val="50000"/>
              </a:spcBef>
            </a:pPr>
            <a:r>
              <a:rPr lang="en-US" sz="2400" b="1">
                <a:solidFill>
                  <a:srgbClr val="0000FF"/>
                </a:solidFill>
              </a:rPr>
              <a:t>Hô hấp</a:t>
            </a:r>
          </a:p>
        </p:txBody>
      </p:sp>
      <p:sp>
        <p:nvSpPr>
          <p:cNvPr id="15374" name="Line 14"/>
          <p:cNvSpPr>
            <a:spLocks noChangeShapeType="1"/>
          </p:cNvSpPr>
          <p:nvPr/>
        </p:nvSpPr>
        <p:spPr bwMode="auto">
          <a:xfrm>
            <a:off x="2133600" y="1897063"/>
            <a:ext cx="0" cy="685800"/>
          </a:xfrm>
          <a:prstGeom prst="line">
            <a:avLst/>
          </a:prstGeom>
          <a:noFill/>
          <a:ln w="28575">
            <a:solidFill>
              <a:schemeClr val="tx1"/>
            </a:solidFill>
            <a:round/>
            <a:headEnd/>
            <a:tailEnd/>
          </a:ln>
          <a:effectLst/>
        </p:spPr>
        <p:txBody>
          <a:bodyPr/>
          <a:lstStyle/>
          <a:p>
            <a:endParaRPr lang="en-US"/>
          </a:p>
        </p:txBody>
      </p:sp>
      <p:sp>
        <p:nvSpPr>
          <p:cNvPr id="15375" name="Line 15"/>
          <p:cNvSpPr>
            <a:spLocks noChangeShapeType="1"/>
          </p:cNvSpPr>
          <p:nvPr/>
        </p:nvSpPr>
        <p:spPr bwMode="auto">
          <a:xfrm flipH="1">
            <a:off x="1447800" y="2582863"/>
            <a:ext cx="685800" cy="0"/>
          </a:xfrm>
          <a:prstGeom prst="line">
            <a:avLst/>
          </a:prstGeom>
          <a:noFill/>
          <a:ln w="28575">
            <a:solidFill>
              <a:schemeClr val="tx1"/>
            </a:solidFill>
            <a:round/>
            <a:headEnd/>
            <a:tailEnd type="triangle" w="med" len="med"/>
          </a:ln>
          <a:effectLst/>
        </p:spPr>
        <p:txBody>
          <a:bodyPr/>
          <a:lstStyle/>
          <a:p>
            <a:endParaRPr lang="en-US"/>
          </a:p>
        </p:txBody>
      </p:sp>
      <p:sp>
        <p:nvSpPr>
          <p:cNvPr id="15376" name="Line 16"/>
          <p:cNvSpPr>
            <a:spLocks noChangeShapeType="1"/>
          </p:cNvSpPr>
          <p:nvPr/>
        </p:nvSpPr>
        <p:spPr bwMode="auto">
          <a:xfrm>
            <a:off x="3108325" y="1906588"/>
            <a:ext cx="0" cy="685800"/>
          </a:xfrm>
          <a:prstGeom prst="line">
            <a:avLst/>
          </a:prstGeom>
          <a:noFill/>
          <a:ln w="28575">
            <a:solidFill>
              <a:schemeClr val="tx1"/>
            </a:solidFill>
            <a:round/>
            <a:headEnd/>
            <a:tailEnd/>
          </a:ln>
          <a:effectLst/>
        </p:spPr>
        <p:txBody>
          <a:bodyPr/>
          <a:lstStyle/>
          <a:p>
            <a:endParaRPr lang="en-US"/>
          </a:p>
        </p:txBody>
      </p:sp>
      <p:sp>
        <p:nvSpPr>
          <p:cNvPr id="15377" name="Text Box 17"/>
          <p:cNvSpPr txBox="1">
            <a:spLocks noChangeArrowheads="1"/>
          </p:cNvSpPr>
          <p:nvPr/>
        </p:nvSpPr>
        <p:spPr bwMode="auto">
          <a:xfrm>
            <a:off x="3124200" y="3116263"/>
            <a:ext cx="2819400" cy="466725"/>
          </a:xfrm>
          <a:prstGeom prst="rect">
            <a:avLst/>
          </a:prstGeom>
          <a:solidFill>
            <a:srgbClr val="FF0000"/>
          </a:solidFill>
          <a:ln w="9525">
            <a:solidFill>
              <a:schemeClr val="tx1"/>
            </a:solidFill>
            <a:miter lim="800000"/>
            <a:headEnd/>
            <a:tailEnd/>
          </a:ln>
          <a:effectLst/>
        </p:spPr>
        <p:txBody>
          <a:bodyPr>
            <a:spAutoFit/>
          </a:bodyPr>
          <a:lstStyle/>
          <a:p>
            <a:pPr algn="ctr">
              <a:spcBef>
                <a:spcPct val="50000"/>
              </a:spcBef>
            </a:pPr>
            <a:r>
              <a:rPr lang="en-US" sz="2400" b="1">
                <a:solidFill>
                  <a:srgbClr val="0000FF"/>
                </a:solidFill>
              </a:rPr>
              <a:t>Tuần hoàn</a:t>
            </a:r>
          </a:p>
        </p:txBody>
      </p:sp>
      <p:sp>
        <p:nvSpPr>
          <p:cNvPr id="15378" name="Line 18"/>
          <p:cNvSpPr>
            <a:spLocks noChangeShapeType="1"/>
          </p:cNvSpPr>
          <p:nvPr/>
        </p:nvSpPr>
        <p:spPr bwMode="auto">
          <a:xfrm>
            <a:off x="5715000" y="1895475"/>
            <a:ext cx="0" cy="685800"/>
          </a:xfrm>
          <a:prstGeom prst="line">
            <a:avLst/>
          </a:prstGeom>
          <a:noFill/>
          <a:ln w="28575">
            <a:solidFill>
              <a:schemeClr val="tx1"/>
            </a:solidFill>
            <a:round/>
            <a:headEnd/>
            <a:tailEnd/>
          </a:ln>
          <a:effectLst/>
        </p:spPr>
        <p:txBody>
          <a:bodyPr/>
          <a:lstStyle/>
          <a:p>
            <a:endParaRPr lang="en-US"/>
          </a:p>
        </p:txBody>
      </p:sp>
      <p:sp>
        <p:nvSpPr>
          <p:cNvPr id="15379" name="Line 19"/>
          <p:cNvSpPr>
            <a:spLocks noChangeShapeType="1"/>
          </p:cNvSpPr>
          <p:nvPr/>
        </p:nvSpPr>
        <p:spPr bwMode="auto">
          <a:xfrm>
            <a:off x="6489700" y="1893888"/>
            <a:ext cx="0" cy="685800"/>
          </a:xfrm>
          <a:prstGeom prst="line">
            <a:avLst/>
          </a:prstGeom>
          <a:noFill/>
          <a:ln w="28575">
            <a:solidFill>
              <a:schemeClr val="tx1"/>
            </a:solidFill>
            <a:round/>
            <a:headEnd/>
            <a:tailEnd/>
          </a:ln>
          <a:effectLst/>
        </p:spPr>
        <p:txBody>
          <a:bodyPr/>
          <a:lstStyle/>
          <a:p>
            <a:endParaRPr lang="en-US"/>
          </a:p>
        </p:txBody>
      </p:sp>
      <p:sp>
        <p:nvSpPr>
          <p:cNvPr id="15385" name="Line 25"/>
          <p:cNvSpPr>
            <a:spLocks noChangeShapeType="1"/>
          </p:cNvSpPr>
          <p:nvPr/>
        </p:nvSpPr>
        <p:spPr bwMode="auto">
          <a:xfrm>
            <a:off x="3657600" y="2590800"/>
            <a:ext cx="0" cy="533400"/>
          </a:xfrm>
          <a:prstGeom prst="line">
            <a:avLst/>
          </a:prstGeom>
          <a:noFill/>
          <a:ln w="28575">
            <a:solidFill>
              <a:schemeClr val="tx1"/>
            </a:solidFill>
            <a:round/>
            <a:headEnd/>
            <a:tailEnd type="triangle" w="med" len="med"/>
          </a:ln>
          <a:effectLst/>
        </p:spPr>
        <p:txBody>
          <a:bodyPr/>
          <a:lstStyle/>
          <a:p>
            <a:endParaRPr lang="en-US"/>
          </a:p>
        </p:txBody>
      </p:sp>
      <p:sp>
        <p:nvSpPr>
          <p:cNvPr id="15386" name="Line 26"/>
          <p:cNvSpPr>
            <a:spLocks noChangeShapeType="1"/>
          </p:cNvSpPr>
          <p:nvPr/>
        </p:nvSpPr>
        <p:spPr bwMode="auto">
          <a:xfrm>
            <a:off x="4887913" y="2587625"/>
            <a:ext cx="0" cy="533400"/>
          </a:xfrm>
          <a:prstGeom prst="line">
            <a:avLst/>
          </a:prstGeom>
          <a:noFill/>
          <a:ln w="28575">
            <a:solidFill>
              <a:schemeClr val="tx1"/>
            </a:solidFill>
            <a:round/>
            <a:headEnd/>
            <a:tailEnd type="triangle" w="med" len="med"/>
          </a:ln>
          <a:effectLst/>
        </p:spPr>
        <p:txBody>
          <a:bodyPr/>
          <a:lstStyle/>
          <a:p>
            <a:endParaRPr lang="en-US"/>
          </a:p>
        </p:txBody>
      </p:sp>
      <p:sp>
        <p:nvSpPr>
          <p:cNvPr id="15387" name="Text Box 27"/>
          <p:cNvSpPr txBox="1">
            <a:spLocks noChangeArrowheads="1"/>
          </p:cNvSpPr>
          <p:nvPr/>
        </p:nvSpPr>
        <p:spPr bwMode="auto">
          <a:xfrm>
            <a:off x="304800" y="2309813"/>
            <a:ext cx="1071563" cy="457200"/>
          </a:xfrm>
          <a:prstGeom prst="rect">
            <a:avLst/>
          </a:prstGeom>
          <a:noFill/>
          <a:ln w="9525">
            <a:noFill/>
            <a:miter lim="800000"/>
            <a:headEnd/>
            <a:tailEnd/>
          </a:ln>
          <a:effectLst/>
        </p:spPr>
        <p:txBody>
          <a:bodyPr>
            <a:spAutoFit/>
          </a:bodyPr>
          <a:lstStyle/>
          <a:p>
            <a:pPr>
              <a:spcBef>
                <a:spcPct val="50000"/>
              </a:spcBef>
            </a:pPr>
            <a:r>
              <a:rPr lang="en-US" sz="2400" b="1">
                <a:solidFill>
                  <a:schemeClr val="hlink"/>
                </a:solidFill>
              </a:rPr>
              <a:t>Phân</a:t>
            </a:r>
          </a:p>
        </p:txBody>
      </p:sp>
      <p:sp>
        <p:nvSpPr>
          <p:cNvPr id="15388" name="Text Box 28"/>
          <p:cNvSpPr txBox="1">
            <a:spLocks noChangeArrowheads="1"/>
          </p:cNvSpPr>
          <p:nvPr/>
        </p:nvSpPr>
        <p:spPr bwMode="auto">
          <a:xfrm>
            <a:off x="7543800" y="2209800"/>
            <a:ext cx="1371600" cy="779463"/>
          </a:xfrm>
          <a:prstGeom prst="rect">
            <a:avLst/>
          </a:prstGeom>
          <a:noFill/>
          <a:ln w="9525">
            <a:noFill/>
            <a:miter lim="800000"/>
            <a:headEnd/>
            <a:tailEnd/>
          </a:ln>
          <a:effectLst/>
        </p:spPr>
        <p:txBody>
          <a:bodyPr>
            <a:spAutoFit/>
          </a:bodyPr>
          <a:lstStyle/>
          <a:p>
            <a:pPr algn="ctr">
              <a:spcBef>
                <a:spcPct val="50000"/>
              </a:spcBef>
            </a:pPr>
            <a:r>
              <a:rPr lang="en-US" b="1">
                <a:solidFill>
                  <a:schemeClr val="hlink"/>
                </a:solidFill>
              </a:rPr>
              <a:t>Khí</a:t>
            </a:r>
          </a:p>
          <a:p>
            <a:pPr algn="ctr">
              <a:spcBef>
                <a:spcPct val="50000"/>
              </a:spcBef>
            </a:pPr>
            <a:r>
              <a:rPr lang="en-US" b="1">
                <a:solidFill>
                  <a:schemeClr val="hlink"/>
                </a:solidFill>
              </a:rPr>
              <a:t>Các-bô-níc</a:t>
            </a:r>
          </a:p>
        </p:txBody>
      </p:sp>
      <p:sp>
        <p:nvSpPr>
          <p:cNvPr id="15389" name="Text Box 29"/>
          <p:cNvSpPr txBox="1">
            <a:spLocks noChangeArrowheads="1"/>
          </p:cNvSpPr>
          <p:nvPr/>
        </p:nvSpPr>
        <p:spPr bwMode="auto">
          <a:xfrm>
            <a:off x="3209925" y="2170113"/>
            <a:ext cx="1143000" cy="366712"/>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5390" name="Text Box 30"/>
          <p:cNvSpPr txBox="1">
            <a:spLocks noChangeArrowheads="1"/>
          </p:cNvSpPr>
          <p:nvPr/>
        </p:nvSpPr>
        <p:spPr bwMode="auto">
          <a:xfrm>
            <a:off x="4800600" y="2160588"/>
            <a:ext cx="914400" cy="366712"/>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5391" name="Text Box 31"/>
          <p:cNvSpPr txBox="1">
            <a:spLocks noChangeArrowheads="1"/>
          </p:cNvSpPr>
          <p:nvPr/>
        </p:nvSpPr>
        <p:spPr bwMode="auto">
          <a:xfrm>
            <a:off x="2209800" y="4629150"/>
            <a:ext cx="2057400" cy="1187450"/>
          </a:xfrm>
          <a:prstGeom prst="rect">
            <a:avLst/>
          </a:prstGeom>
          <a:solidFill>
            <a:srgbClr val="FF0000"/>
          </a:solidFill>
          <a:ln w="9525">
            <a:noFill/>
            <a:miter lim="800000"/>
            <a:headEnd/>
            <a:tailEnd/>
          </a:ln>
          <a:effectLst/>
        </p:spPr>
        <p:txBody>
          <a:bodyPr>
            <a:spAutoFit/>
          </a:bodyPr>
          <a:lstStyle/>
          <a:p>
            <a:pPr>
              <a:spcBef>
                <a:spcPct val="50000"/>
              </a:spcBef>
            </a:pPr>
            <a:r>
              <a:rPr lang="en-US" sz="2400" b="1">
                <a:solidFill>
                  <a:srgbClr val="0000FF"/>
                </a:solidFill>
              </a:rPr>
              <a:t>Tất cả các cơ quan của cơ thể</a:t>
            </a:r>
          </a:p>
        </p:txBody>
      </p:sp>
      <p:sp>
        <p:nvSpPr>
          <p:cNvPr id="15392" name="Text Box 32"/>
          <p:cNvSpPr txBox="1">
            <a:spLocks noChangeArrowheads="1"/>
          </p:cNvSpPr>
          <p:nvPr/>
        </p:nvSpPr>
        <p:spPr bwMode="auto">
          <a:xfrm>
            <a:off x="5181600" y="4605338"/>
            <a:ext cx="1447800" cy="457200"/>
          </a:xfrm>
          <a:prstGeom prst="rect">
            <a:avLst/>
          </a:prstGeom>
          <a:solidFill>
            <a:srgbClr val="FF0000"/>
          </a:solidFill>
          <a:ln w="9525">
            <a:noFill/>
            <a:miter lim="800000"/>
            <a:headEnd/>
            <a:tailEnd/>
          </a:ln>
          <a:effectLst/>
        </p:spPr>
        <p:txBody>
          <a:bodyPr>
            <a:spAutoFit/>
          </a:bodyPr>
          <a:lstStyle/>
          <a:p>
            <a:pPr>
              <a:spcBef>
                <a:spcPct val="50000"/>
              </a:spcBef>
            </a:pPr>
            <a:r>
              <a:rPr lang="en-US" sz="2400" b="1">
                <a:solidFill>
                  <a:srgbClr val="0000FF"/>
                </a:solidFill>
              </a:rPr>
              <a:t>Bài tiết</a:t>
            </a:r>
          </a:p>
        </p:txBody>
      </p:sp>
      <p:sp>
        <p:nvSpPr>
          <p:cNvPr id="15393" name="Line 33"/>
          <p:cNvSpPr>
            <a:spLocks noChangeShapeType="1"/>
          </p:cNvSpPr>
          <p:nvPr/>
        </p:nvSpPr>
        <p:spPr bwMode="auto">
          <a:xfrm>
            <a:off x="3200400" y="3581400"/>
            <a:ext cx="0" cy="1066800"/>
          </a:xfrm>
          <a:prstGeom prst="line">
            <a:avLst/>
          </a:prstGeom>
          <a:noFill/>
          <a:ln w="28575">
            <a:solidFill>
              <a:schemeClr val="tx1"/>
            </a:solidFill>
            <a:round/>
            <a:headEnd/>
            <a:tailEnd type="triangle" w="med" len="med"/>
          </a:ln>
          <a:effectLst/>
        </p:spPr>
        <p:txBody>
          <a:bodyPr/>
          <a:lstStyle/>
          <a:p>
            <a:endParaRPr lang="en-US"/>
          </a:p>
        </p:txBody>
      </p:sp>
      <p:sp>
        <p:nvSpPr>
          <p:cNvPr id="15394" name="Line 34"/>
          <p:cNvSpPr>
            <a:spLocks noChangeShapeType="1"/>
          </p:cNvSpPr>
          <p:nvPr/>
        </p:nvSpPr>
        <p:spPr bwMode="auto">
          <a:xfrm>
            <a:off x="5791200" y="3567113"/>
            <a:ext cx="0" cy="1066800"/>
          </a:xfrm>
          <a:prstGeom prst="line">
            <a:avLst/>
          </a:prstGeom>
          <a:noFill/>
          <a:ln w="28575">
            <a:solidFill>
              <a:schemeClr val="tx1"/>
            </a:solidFill>
            <a:round/>
            <a:headEnd/>
            <a:tailEnd type="triangle" w="med" len="med"/>
          </a:ln>
          <a:effectLst/>
        </p:spPr>
        <p:txBody>
          <a:bodyPr/>
          <a:lstStyle/>
          <a:p>
            <a:endParaRPr lang="en-US"/>
          </a:p>
        </p:txBody>
      </p:sp>
      <p:sp>
        <p:nvSpPr>
          <p:cNvPr id="15395" name="Line 35"/>
          <p:cNvSpPr>
            <a:spLocks noChangeShapeType="1"/>
          </p:cNvSpPr>
          <p:nvPr/>
        </p:nvSpPr>
        <p:spPr bwMode="auto">
          <a:xfrm flipV="1">
            <a:off x="3657600" y="3570288"/>
            <a:ext cx="0" cy="1066800"/>
          </a:xfrm>
          <a:prstGeom prst="line">
            <a:avLst/>
          </a:prstGeom>
          <a:noFill/>
          <a:ln w="28575">
            <a:solidFill>
              <a:schemeClr val="tx1"/>
            </a:solidFill>
            <a:round/>
            <a:headEnd/>
            <a:tailEnd type="triangle" w="med" len="med"/>
          </a:ln>
          <a:effectLst/>
        </p:spPr>
        <p:txBody>
          <a:bodyPr/>
          <a:lstStyle/>
          <a:p>
            <a:endParaRPr lang="en-US"/>
          </a:p>
        </p:txBody>
      </p:sp>
      <p:sp>
        <p:nvSpPr>
          <p:cNvPr id="15396" name="Line 36"/>
          <p:cNvSpPr>
            <a:spLocks noChangeShapeType="1"/>
          </p:cNvSpPr>
          <p:nvPr/>
        </p:nvSpPr>
        <p:spPr bwMode="auto">
          <a:xfrm>
            <a:off x="3124200" y="2590800"/>
            <a:ext cx="533400" cy="0"/>
          </a:xfrm>
          <a:prstGeom prst="line">
            <a:avLst/>
          </a:prstGeom>
          <a:noFill/>
          <a:ln w="28575">
            <a:solidFill>
              <a:schemeClr val="tx1"/>
            </a:solidFill>
            <a:round/>
            <a:headEnd/>
            <a:tailEnd/>
          </a:ln>
          <a:effectLst/>
        </p:spPr>
        <p:txBody>
          <a:bodyPr/>
          <a:lstStyle/>
          <a:p>
            <a:endParaRPr lang="en-US"/>
          </a:p>
        </p:txBody>
      </p:sp>
      <p:sp>
        <p:nvSpPr>
          <p:cNvPr id="15397" name="Line 37"/>
          <p:cNvSpPr>
            <a:spLocks noChangeShapeType="1"/>
          </p:cNvSpPr>
          <p:nvPr/>
        </p:nvSpPr>
        <p:spPr bwMode="auto">
          <a:xfrm>
            <a:off x="4876800" y="2590800"/>
            <a:ext cx="838200" cy="0"/>
          </a:xfrm>
          <a:prstGeom prst="line">
            <a:avLst/>
          </a:prstGeom>
          <a:noFill/>
          <a:ln w="28575">
            <a:solidFill>
              <a:schemeClr val="tx1"/>
            </a:solidFill>
            <a:round/>
            <a:headEnd/>
            <a:tailEnd/>
          </a:ln>
          <a:effectLst/>
        </p:spPr>
        <p:txBody>
          <a:bodyPr/>
          <a:lstStyle/>
          <a:p>
            <a:endParaRPr lang="en-US"/>
          </a:p>
        </p:txBody>
      </p:sp>
      <p:sp>
        <p:nvSpPr>
          <p:cNvPr id="15398" name="Line 38"/>
          <p:cNvSpPr>
            <a:spLocks noChangeShapeType="1"/>
          </p:cNvSpPr>
          <p:nvPr/>
        </p:nvSpPr>
        <p:spPr bwMode="auto">
          <a:xfrm flipV="1">
            <a:off x="5105400" y="2743200"/>
            <a:ext cx="0" cy="381000"/>
          </a:xfrm>
          <a:prstGeom prst="line">
            <a:avLst/>
          </a:prstGeom>
          <a:noFill/>
          <a:ln w="28575">
            <a:solidFill>
              <a:schemeClr val="tx1"/>
            </a:solidFill>
            <a:round/>
            <a:headEnd/>
            <a:tailEnd/>
          </a:ln>
          <a:effectLst/>
        </p:spPr>
        <p:txBody>
          <a:bodyPr/>
          <a:lstStyle/>
          <a:p>
            <a:endParaRPr lang="en-US"/>
          </a:p>
        </p:txBody>
      </p:sp>
      <p:sp>
        <p:nvSpPr>
          <p:cNvPr id="15399" name="Line 39"/>
          <p:cNvSpPr>
            <a:spLocks noChangeShapeType="1"/>
          </p:cNvSpPr>
          <p:nvPr/>
        </p:nvSpPr>
        <p:spPr bwMode="auto">
          <a:xfrm>
            <a:off x="5105400" y="2743200"/>
            <a:ext cx="914400" cy="0"/>
          </a:xfrm>
          <a:prstGeom prst="line">
            <a:avLst/>
          </a:prstGeom>
          <a:noFill/>
          <a:ln w="28575">
            <a:solidFill>
              <a:schemeClr val="tx1"/>
            </a:solidFill>
            <a:round/>
            <a:headEnd/>
            <a:tailEnd/>
          </a:ln>
          <a:effectLst/>
        </p:spPr>
        <p:txBody>
          <a:bodyPr/>
          <a:lstStyle/>
          <a:p>
            <a:endParaRPr lang="en-US"/>
          </a:p>
        </p:txBody>
      </p:sp>
      <p:sp>
        <p:nvSpPr>
          <p:cNvPr id="15400" name="Line 40"/>
          <p:cNvSpPr>
            <a:spLocks noChangeShapeType="1"/>
          </p:cNvSpPr>
          <p:nvPr/>
        </p:nvSpPr>
        <p:spPr bwMode="auto">
          <a:xfrm flipV="1">
            <a:off x="6019800" y="1905000"/>
            <a:ext cx="0" cy="838200"/>
          </a:xfrm>
          <a:prstGeom prst="line">
            <a:avLst/>
          </a:prstGeom>
          <a:noFill/>
          <a:ln w="28575">
            <a:solidFill>
              <a:schemeClr val="tx1"/>
            </a:solidFill>
            <a:round/>
            <a:headEnd/>
            <a:tailEnd type="triangle" w="med" len="med"/>
          </a:ln>
          <a:effectLst/>
        </p:spPr>
        <p:txBody>
          <a:bodyPr/>
          <a:lstStyle/>
          <a:p>
            <a:endParaRPr lang="en-US"/>
          </a:p>
        </p:txBody>
      </p:sp>
      <p:sp>
        <p:nvSpPr>
          <p:cNvPr id="15401" name="Text Box 41"/>
          <p:cNvSpPr txBox="1">
            <a:spLocks noChangeArrowheads="1"/>
          </p:cNvSpPr>
          <p:nvPr/>
        </p:nvSpPr>
        <p:spPr bwMode="auto">
          <a:xfrm>
            <a:off x="5105400" y="2743200"/>
            <a:ext cx="1524000" cy="366713"/>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5402" name="Text Box 42"/>
          <p:cNvSpPr txBox="1">
            <a:spLocks noChangeArrowheads="1"/>
          </p:cNvSpPr>
          <p:nvPr/>
        </p:nvSpPr>
        <p:spPr bwMode="auto">
          <a:xfrm>
            <a:off x="2438400" y="3962400"/>
            <a:ext cx="990600" cy="366713"/>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5403" name="Text Box 43"/>
          <p:cNvSpPr txBox="1">
            <a:spLocks noChangeArrowheads="1"/>
          </p:cNvSpPr>
          <p:nvPr/>
        </p:nvSpPr>
        <p:spPr bwMode="auto">
          <a:xfrm>
            <a:off x="3733800" y="3959225"/>
            <a:ext cx="990600" cy="366713"/>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5404" name="Text Box 44"/>
          <p:cNvSpPr txBox="1">
            <a:spLocks noChangeArrowheads="1"/>
          </p:cNvSpPr>
          <p:nvPr/>
        </p:nvSpPr>
        <p:spPr bwMode="auto">
          <a:xfrm>
            <a:off x="5867400" y="3948113"/>
            <a:ext cx="990600" cy="366712"/>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5405" name="Line 45"/>
          <p:cNvSpPr>
            <a:spLocks noChangeShapeType="1"/>
          </p:cNvSpPr>
          <p:nvPr/>
        </p:nvSpPr>
        <p:spPr bwMode="auto">
          <a:xfrm>
            <a:off x="5791200" y="5040313"/>
            <a:ext cx="0" cy="533400"/>
          </a:xfrm>
          <a:prstGeom prst="line">
            <a:avLst/>
          </a:prstGeom>
          <a:noFill/>
          <a:ln w="28575">
            <a:solidFill>
              <a:schemeClr val="tx1"/>
            </a:solidFill>
            <a:round/>
            <a:headEnd/>
            <a:tailEnd/>
          </a:ln>
          <a:effectLst/>
        </p:spPr>
        <p:txBody>
          <a:bodyPr/>
          <a:lstStyle/>
          <a:p>
            <a:endParaRPr lang="en-US"/>
          </a:p>
        </p:txBody>
      </p:sp>
      <p:sp>
        <p:nvSpPr>
          <p:cNvPr id="15406" name="Line 46"/>
          <p:cNvSpPr>
            <a:spLocks noChangeShapeType="1"/>
          </p:cNvSpPr>
          <p:nvPr/>
        </p:nvSpPr>
        <p:spPr bwMode="auto">
          <a:xfrm>
            <a:off x="5791200" y="5562600"/>
            <a:ext cx="1676400" cy="0"/>
          </a:xfrm>
          <a:prstGeom prst="line">
            <a:avLst/>
          </a:prstGeom>
          <a:noFill/>
          <a:ln w="28575">
            <a:solidFill>
              <a:schemeClr val="tx1"/>
            </a:solidFill>
            <a:round/>
            <a:headEnd/>
            <a:tailEnd type="triangle" w="med" len="med"/>
          </a:ln>
          <a:effectLst/>
        </p:spPr>
        <p:txBody>
          <a:bodyPr/>
          <a:lstStyle/>
          <a:p>
            <a:endParaRPr lang="en-US"/>
          </a:p>
        </p:txBody>
      </p:sp>
      <p:sp>
        <p:nvSpPr>
          <p:cNvPr id="15407" name="Text Box 47"/>
          <p:cNvSpPr txBox="1">
            <a:spLocks noChangeArrowheads="1"/>
          </p:cNvSpPr>
          <p:nvPr/>
        </p:nvSpPr>
        <p:spPr bwMode="auto">
          <a:xfrm>
            <a:off x="7543800" y="5087938"/>
            <a:ext cx="1447800" cy="779462"/>
          </a:xfrm>
          <a:prstGeom prst="rect">
            <a:avLst/>
          </a:prstGeom>
          <a:noFill/>
          <a:ln w="9525">
            <a:noFill/>
            <a:miter lim="800000"/>
            <a:headEnd/>
            <a:tailEnd/>
          </a:ln>
          <a:effectLst/>
        </p:spPr>
        <p:txBody>
          <a:bodyPr>
            <a:spAutoFit/>
          </a:bodyPr>
          <a:lstStyle/>
          <a:p>
            <a:pPr>
              <a:spcBef>
                <a:spcPct val="50000"/>
              </a:spcBef>
            </a:pPr>
            <a:r>
              <a:rPr lang="en-US" b="1">
                <a:solidFill>
                  <a:schemeClr val="hlink"/>
                </a:solidFill>
              </a:rPr>
              <a:t>- Nước tiểu</a:t>
            </a:r>
          </a:p>
          <a:p>
            <a:pPr>
              <a:spcBef>
                <a:spcPct val="50000"/>
              </a:spcBef>
            </a:pPr>
            <a:r>
              <a:rPr lang="en-US" b="1">
                <a:solidFill>
                  <a:schemeClr val="hlink"/>
                </a:solidFill>
              </a:rPr>
              <a:t>- Mồ hôi</a:t>
            </a:r>
          </a:p>
        </p:txBody>
      </p:sp>
      <p:sp>
        <p:nvSpPr>
          <p:cNvPr id="15408" name="Text Box 48"/>
          <p:cNvSpPr txBox="1">
            <a:spLocks noChangeArrowheads="1"/>
          </p:cNvSpPr>
          <p:nvPr/>
        </p:nvSpPr>
        <p:spPr bwMode="auto">
          <a:xfrm>
            <a:off x="685800" y="5943600"/>
            <a:ext cx="7543800" cy="366713"/>
          </a:xfrm>
          <a:prstGeom prst="rect">
            <a:avLst/>
          </a:prstGeom>
          <a:noFill/>
          <a:ln w="9525">
            <a:noFill/>
            <a:miter lim="800000"/>
            <a:headEnd/>
            <a:tailEnd/>
          </a:ln>
          <a:effectLst/>
        </p:spPr>
        <p:txBody>
          <a:bodyPr>
            <a:spAutoFit/>
          </a:bodyPr>
          <a:lstStyle/>
          <a:p>
            <a:pPr>
              <a:spcBef>
                <a:spcPct val="50000"/>
              </a:spcBef>
            </a:pPr>
            <a:r>
              <a:rPr lang="en-US" i="1">
                <a:solidFill>
                  <a:schemeClr val="accent2"/>
                </a:solidFill>
              </a:rPr>
              <a:t>5. Sơ đồ mối liên hệ giữa một số cơ quan trong quá trình trao đổi chất</a:t>
            </a:r>
          </a:p>
        </p:txBody>
      </p:sp>
      <p:sp>
        <p:nvSpPr>
          <p:cNvPr id="15409" name="Line 49"/>
          <p:cNvSpPr>
            <a:spLocks noChangeShapeType="1"/>
          </p:cNvSpPr>
          <p:nvPr/>
        </p:nvSpPr>
        <p:spPr bwMode="auto">
          <a:xfrm>
            <a:off x="2743200" y="838200"/>
            <a:ext cx="0" cy="533400"/>
          </a:xfrm>
          <a:prstGeom prst="line">
            <a:avLst/>
          </a:prstGeom>
          <a:noFill/>
          <a:ln w="28575">
            <a:solidFill>
              <a:schemeClr val="tx1"/>
            </a:solidFill>
            <a:round/>
            <a:headEnd/>
            <a:tailEnd type="triangle" w="med" len="med"/>
          </a:ln>
          <a:effectLst/>
        </p:spPr>
        <p:txBody>
          <a:bodyPr/>
          <a:lstStyle/>
          <a:p>
            <a:endParaRPr lang="en-US"/>
          </a:p>
        </p:txBody>
      </p:sp>
      <p:sp>
        <p:nvSpPr>
          <p:cNvPr id="15411" name="Line 51"/>
          <p:cNvSpPr>
            <a:spLocks noChangeShapeType="1"/>
          </p:cNvSpPr>
          <p:nvPr/>
        </p:nvSpPr>
        <p:spPr bwMode="auto">
          <a:xfrm>
            <a:off x="6045200" y="835025"/>
            <a:ext cx="0" cy="533400"/>
          </a:xfrm>
          <a:prstGeom prst="line">
            <a:avLst/>
          </a:prstGeom>
          <a:noFill/>
          <a:ln w="28575">
            <a:solidFill>
              <a:schemeClr val="tx1"/>
            </a:solidFill>
            <a:round/>
            <a:headEnd/>
            <a:tailEnd type="triangle" w="med" len="med"/>
          </a:ln>
          <a:effectLst/>
        </p:spPr>
        <p:txBody>
          <a:bodyPr/>
          <a:lstStyle/>
          <a:p>
            <a:endParaRPr lang="en-US"/>
          </a:p>
        </p:txBody>
      </p:sp>
      <p:sp>
        <p:nvSpPr>
          <p:cNvPr id="15412" name="Line 52"/>
          <p:cNvSpPr>
            <a:spLocks noChangeShapeType="1"/>
          </p:cNvSpPr>
          <p:nvPr/>
        </p:nvSpPr>
        <p:spPr bwMode="auto">
          <a:xfrm>
            <a:off x="6477000" y="2590800"/>
            <a:ext cx="1143000" cy="0"/>
          </a:xfrm>
          <a:prstGeom prst="line">
            <a:avLst/>
          </a:prstGeom>
          <a:noFill/>
          <a:ln w="2857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3" presetClass="emph" presetSubtype="0" fill="remove" grpId="0" nodeType="clickEffect">
                                  <p:stCondLst>
                                    <p:cond delay="0"/>
                                  </p:stCondLst>
                                  <p:childTnLst>
                                    <p:animClr clrSpc="rgb" dir="cw">
                                      <p:cBhvr override="childStyle">
                                        <p:cTn id="6" dur="1500" accel="50000" autoRev="1" fill="hold" tmFilter="0, 0; .33333, 1; 1, 1">
                                          <p:stCondLst>
                                            <p:cond delay="0"/>
                                          </p:stCondLst>
                                        </p:cTn>
                                        <p:tgtEl>
                                          <p:spTgt spid="15389"/>
                                        </p:tgtEl>
                                        <p:attrNameLst>
                                          <p:attrName>style.color</p:attrName>
                                        </p:attrNameLst>
                                      </p:cBhvr>
                                      <p:to>
                                        <a:schemeClr val="accent2"/>
                                      </p:to>
                                    </p:animClr>
                                    <p:animClr clrSpc="rgb" dir="cw">
                                      <p:cBhvr>
                                        <p:cTn id="7" dur="1500" accel="50000" autoRev="1" fill="hold" tmFilter="0, 0; .33333, 1; 1, 1">
                                          <p:stCondLst>
                                            <p:cond delay="0"/>
                                          </p:stCondLst>
                                        </p:cTn>
                                        <p:tgtEl>
                                          <p:spTgt spid="15389"/>
                                        </p:tgtEl>
                                        <p:attrNameLst>
                                          <p:attrName>fillcolor</p:attrName>
                                        </p:attrNameLst>
                                      </p:cBhvr>
                                      <p:to>
                                        <a:schemeClr val="accent2"/>
                                      </p:to>
                                    </p:animClr>
                                    <p:set>
                                      <p:cBhvr>
                                        <p:cTn id="8" dur="3000" fill="hold"/>
                                        <p:tgtEl>
                                          <p:spTgt spid="15389"/>
                                        </p:tgtEl>
                                        <p:attrNameLst>
                                          <p:attrName>fill.type</p:attrName>
                                        </p:attrNameLst>
                                      </p:cBhvr>
                                      <p:to>
                                        <p:strVal val="solid"/>
                                      </p:to>
                                    </p:set>
                                    <p:set>
                                      <p:cBhvr>
                                        <p:cTn id="9" dur="3000" fill="hold"/>
                                        <p:tgtEl>
                                          <p:spTgt spid="15389"/>
                                        </p:tgtEl>
                                        <p:attrNameLst>
                                          <p:attrName>fill.on</p:attrName>
                                        </p:attrNameLst>
                                      </p:cBhvr>
                                      <p:to>
                                        <p:strVal val="true"/>
                                      </p:to>
                                    </p:set>
                                    <p:animScale>
                                      <p:cBhvr>
                                        <p:cTn id="10" dur="1500" accel="50000" autoRev="1" fill="hold" tmFilter="0, 0; .33333, 1; 1, 1">
                                          <p:stCondLst>
                                            <p:cond delay="0"/>
                                          </p:stCondLst>
                                        </p:cTn>
                                        <p:tgtEl>
                                          <p:spTgt spid="15389"/>
                                        </p:tgtEl>
                                      </p:cBhvr>
                                      <p:from x="100000" y="100000"/>
                                      <p:to x="100000" y="140000"/>
                                    </p:animScale>
                                  </p:childTnLst>
                                </p:cTn>
                              </p:par>
                              <p:par>
                                <p:cTn id="11" presetID="33" presetClass="emph" presetSubtype="0" fill="remove" grpId="0" nodeType="withEffect">
                                  <p:stCondLst>
                                    <p:cond delay="0"/>
                                  </p:stCondLst>
                                  <p:childTnLst>
                                    <p:animClr clrSpc="rgb" dir="cw">
                                      <p:cBhvr override="childStyle">
                                        <p:cTn id="12" dur="1500" accel="50000" autoRev="1" fill="hold" tmFilter="0, 0; .33333, 1; 1, 1">
                                          <p:stCondLst>
                                            <p:cond delay="0"/>
                                          </p:stCondLst>
                                        </p:cTn>
                                        <p:tgtEl>
                                          <p:spTgt spid="15390"/>
                                        </p:tgtEl>
                                        <p:attrNameLst>
                                          <p:attrName>style.color</p:attrName>
                                        </p:attrNameLst>
                                      </p:cBhvr>
                                      <p:to>
                                        <a:schemeClr val="accent2"/>
                                      </p:to>
                                    </p:animClr>
                                    <p:animClr clrSpc="rgb" dir="cw">
                                      <p:cBhvr>
                                        <p:cTn id="13" dur="1500" accel="50000" autoRev="1" fill="hold" tmFilter="0, 0; .33333, 1; 1, 1">
                                          <p:stCondLst>
                                            <p:cond delay="0"/>
                                          </p:stCondLst>
                                        </p:cTn>
                                        <p:tgtEl>
                                          <p:spTgt spid="15390"/>
                                        </p:tgtEl>
                                        <p:attrNameLst>
                                          <p:attrName>fillcolor</p:attrName>
                                        </p:attrNameLst>
                                      </p:cBhvr>
                                      <p:to>
                                        <a:schemeClr val="accent2"/>
                                      </p:to>
                                    </p:animClr>
                                    <p:set>
                                      <p:cBhvr>
                                        <p:cTn id="14" dur="3000" fill="hold"/>
                                        <p:tgtEl>
                                          <p:spTgt spid="15390"/>
                                        </p:tgtEl>
                                        <p:attrNameLst>
                                          <p:attrName>fill.type</p:attrName>
                                        </p:attrNameLst>
                                      </p:cBhvr>
                                      <p:to>
                                        <p:strVal val="solid"/>
                                      </p:to>
                                    </p:set>
                                    <p:set>
                                      <p:cBhvr>
                                        <p:cTn id="15" dur="3000" fill="hold"/>
                                        <p:tgtEl>
                                          <p:spTgt spid="15390"/>
                                        </p:tgtEl>
                                        <p:attrNameLst>
                                          <p:attrName>fill.on</p:attrName>
                                        </p:attrNameLst>
                                      </p:cBhvr>
                                      <p:to>
                                        <p:strVal val="true"/>
                                      </p:to>
                                    </p:set>
                                    <p:animScale>
                                      <p:cBhvr>
                                        <p:cTn id="16" dur="1500" accel="50000" autoRev="1" fill="hold" tmFilter="0, 0; .33333, 1; 1, 1">
                                          <p:stCondLst>
                                            <p:cond delay="0"/>
                                          </p:stCondLst>
                                        </p:cTn>
                                        <p:tgtEl>
                                          <p:spTgt spid="15390"/>
                                        </p:tgtEl>
                                      </p:cBhvr>
                                      <p:from x="100000" y="100000"/>
                                      <p:to x="100000" y="140000"/>
                                    </p:animScale>
                                  </p:childTnLst>
                                </p:cTn>
                              </p:par>
                              <p:par>
                                <p:cTn id="17" presetID="33" presetClass="emph" presetSubtype="0" fill="remove" grpId="0" nodeType="withEffect">
                                  <p:stCondLst>
                                    <p:cond delay="0"/>
                                  </p:stCondLst>
                                  <p:childTnLst>
                                    <p:animClr clrSpc="rgb" dir="cw">
                                      <p:cBhvr override="childStyle">
                                        <p:cTn id="18" dur="1500" accel="50000" autoRev="1" fill="hold" tmFilter="0, 0; .33333, 1; 1, 1">
                                          <p:stCondLst>
                                            <p:cond delay="0"/>
                                          </p:stCondLst>
                                        </p:cTn>
                                        <p:tgtEl>
                                          <p:spTgt spid="15401"/>
                                        </p:tgtEl>
                                        <p:attrNameLst>
                                          <p:attrName>style.color</p:attrName>
                                        </p:attrNameLst>
                                      </p:cBhvr>
                                      <p:to>
                                        <a:schemeClr val="accent2"/>
                                      </p:to>
                                    </p:animClr>
                                    <p:animClr clrSpc="rgb" dir="cw">
                                      <p:cBhvr>
                                        <p:cTn id="19" dur="1500" accel="50000" autoRev="1" fill="hold" tmFilter="0, 0; .33333, 1; 1, 1">
                                          <p:stCondLst>
                                            <p:cond delay="0"/>
                                          </p:stCondLst>
                                        </p:cTn>
                                        <p:tgtEl>
                                          <p:spTgt spid="15401"/>
                                        </p:tgtEl>
                                        <p:attrNameLst>
                                          <p:attrName>fillcolor</p:attrName>
                                        </p:attrNameLst>
                                      </p:cBhvr>
                                      <p:to>
                                        <a:schemeClr val="accent2"/>
                                      </p:to>
                                    </p:animClr>
                                    <p:set>
                                      <p:cBhvr>
                                        <p:cTn id="20" dur="3000" fill="hold"/>
                                        <p:tgtEl>
                                          <p:spTgt spid="15401"/>
                                        </p:tgtEl>
                                        <p:attrNameLst>
                                          <p:attrName>fill.type</p:attrName>
                                        </p:attrNameLst>
                                      </p:cBhvr>
                                      <p:to>
                                        <p:strVal val="solid"/>
                                      </p:to>
                                    </p:set>
                                    <p:set>
                                      <p:cBhvr>
                                        <p:cTn id="21" dur="3000" fill="hold"/>
                                        <p:tgtEl>
                                          <p:spTgt spid="15401"/>
                                        </p:tgtEl>
                                        <p:attrNameLst>
                                          <p:attrName>fill.on</p:attrName>
                                        </p:attrNameLst>
                                      </p:cBhvr>
                                      <p:to>
                                        <p:strVal val="true"/>
                                      </p:to>
                                    </p:set>
                                    <p:animScale>
                                      <p:cBhvr>
                                        <p:cTn id="22" dur="1500" accel="50000" autoRev="1" fill="hold" tmFilter="0, 0; .33333, 1; 1, 1">
                                          <p:stCondLst>
                                            <p:cond delay="0"/>
                                          </p:stCondLst>
                                        </p:cTn>
                                        <p:tgtEl>
                                          <p:spTgt spid="15401"/>
                                        </p:tgtEl>
                                      </p:cBhvr>
                                      <p:from x="100000" y="100000"/>
                                      <p:to x="100000" y="140000"/>
                                    </p:animScale>
                                  </p:childTnLst>
                                </p:cTn>
                              </p:par>
                              <p:par>
                                <p:cTn id="23" presetID="33" presetClass="emph" presetSubtype="0" fill="remove" grpId="0" nodeType="withEffect">
                                  <p:stCondLst>
                                    <p:cond delay="0"/>
                                  </p:stCondLst>
                                  <p:childTnLst>
                                    <p:animClr clrSpc="rgb" dir="cw">
                                      <p:cBhvr override="childStyle">
                                        <p:cTn id="24" dur="1500" accel="50000" autoRev="1" fill="hold" tmFilter="0, 0; .33333, 1; 1, 1">
                                          <p:stCondLst>
                                            <p:cond delay="0"/>
                                          </p:stCondLst>
                                        </p:cTn>
                                        <p:tgtEl>
                                          <p:spTgt spid="15403"/>
                                        </p:tgtEl>
                                        <p:attrNameLst>
                                          <p:attrName>style.color</p:attrName>
                                        </p:attrNameLst>
                                      </p:cBhvr>
                                      <p:to>
                                        <a:schemeClr val="accent2"/>
                                      </p:to>
                                    </p:animClr>
                                    <p:animClr clrSpc="rgb" dir="cw">
                                      <p:cBhvr>
                                        <p:cTn id="25" dur="1500" accel="50000" autoRev="1" fill="hold" tmFilter="0, 0; .33333, 1; 1, 1">
                                          <p:stCondLst>
                                            <p:cond delay="0"/>
                                          </p:stCondLst>
                                        </p:cTn>
                                        <p:tgtEl>
                                          <p:spTgt spid="15403"/>
                                        </p:tgtEl>
                                        <p:attrNameLst>
                                          <p:attrName>fillcolor</p:attrName>
                                        </p:attrNameLst>
                                      </p:cBhvr>
                                      <p:to>
                                        <a:schemeClr val="accent2"/>
                                      </p:to>
                                    </p:animClr>
                                    <p:set>
                                      <p:cBhvr>
                                        <p:cTn id="26" dur="3000" fill="hold"/>
                                        <p:tgtEl>
                                          <p:spTgt spid="15403"/>
                                        </p:tgtEl>
                                        <p:attrNameLst>
                                          <p:attrName>fill.type</p:attrName>
                                        </p:attrNameLst>
                                      </p:cBhvr>
                                      <p:to>
                                        <p:strVal val="solid"/>
                                      </p:to>
                                    </p:set>
                                    <p:set>
                                      <p:cBhvr>
                                        <p:cTn id="27" dur="3000" fill="hold"/>
                                        <p:tgtEl>
                                          <p:spTgt spid="15403"/>
                                        </p:tgtEl>
                                        <p:attrNameLst>
                                          <p:attrName>fill.on</p:attrName>
                                        </p:attrNameLst>
                                      </p:cBhvr>
                                      <p:to>
                                        <p:strVal val="true"/>
                                      </p:to>
                                    </p:set>
                                    <p:animScale>
                                      <p:cBhvr>
                                        <p:cTn id="28" dur="1500" accel="50000" autoRev="1" fill="hold" tmFilter="0, 0; .33333, 1; 1, 1">
                                          <p:stCondLst>
                                            <p:cond delay="0"/>
                                          </p:stCondLst>
                                        </p:cTn>
                                        <p:tgtEl>
                                          <p:spTgt spid="15403"/>
                                        </p:tgtEl>
                                      </p:cBhvr>
                                      <p:from x="100000" y="100000"/>
                                      <p:to x="100000" y="140000"/>
                                    </p:animScale>
                                  </p:childTnLst>
                                </p:cTn>
                              </p:par>
                              <p:par>
                                <p:cTn id="29" presetID="33" presetClass="emph" presetSubtype="0" fill="remove" grpId="0" nodeType="withEffect">
                                  <p:stCondLst>
                                    <p:cond delay="0"/>
                                  </p:stCondLst>
                                  <p:childTnLst>
                                    <p:animClr clrSpc="rgb" dir="cw">
                                      <p:cBhvr override="childStyle">
                                        <p:cTn id="30" dur="1500" accel="50000" autoRev="1" fill="hold" tmFilter="0, 0; .33333, 1; 1, 1">
                                          <p:stCondLst>
                                            <p:cond delay="0"/>
                                          </p:stCondLst>
                                        </p:cTn>
                                        <p:tgtEl>
                                          <p:spTgt spid="15402"/>
                                        </p:tgtEl>
                                        <p:attrNameLst>
                                          <p:attrName>style.color</p:attrName>
                                        </p:attrNameLst>
                                      </p:cBhvr>
                                      <p:to>
                                        <a:schemeClr val="accent2"/>
                                      </p:to>
                                    </p:animClr>
                                    <p:animClr clrSpc="rgb" dir="cw">
                                      <p:cBhvr>
                                        <p:cTn id="31" dur="1500" accel="50000" autoRev="1" fill="hold" tmFilter="0, 0; .33333, 1; 1, 1">
                                          <p:stCondLst>
                                            <p:cond delay="0"/>
                                          </p:stCondLst>
                                        </p:cTn>
                                        <p:tgtEl>
                                          <p:spTgt spid="15402"/>
                                        </p:tgtEl>
                                        <p:attrNameLst>
                                          <p:attrName>fillcolor</p:attrName>
                                        </p:attrNameLst>
                                      </p:cBhvr>
                                      <p:to>
                                        <a:schemeClr val="accent2"/>
                                      </p:to>
                                    </p:animClr>
                                    <p:set>
                                      <p:cBhvr>
                                        <p:cTn id="32" dur="3000" fill="hold"/>
                                        <p:tgtEl>
                                          <p:spTgt spid="15402"/>
                                        </p:tgtEl>
                                        <p:attrNameLst>
                                          <p:attrName>fill.type</p:attrName>
                                        </p:attrNameLst>
                                      </p:cBhvr>
                                      <p:to>
                                        <p:strVal val="solid"/>
                                      </p:to>
                                    </p:set>
                                    <p:set>
                                      <p:cBhvr>
                                        <p:cTn id="33" dur="3000" fill="hold"/>
                                        <p:tgtEl>
                                          <p:spTgt spid="15402"/>
                                        </p:tgtEl>
                                        <p:attrNameLst>
                                          <p:attrName>fill.on</p:attrName>
                                        </p:attrNameLst>
                                      </p:cBhvr>
                                      <p:to>
                                        <p:strVal val="true"/>
                                      </p:to>
                                    </p:set>
                                    <p:animScale>
                                      <p:cBhvr>
                                        <p:cTn id="34" dur="1500" accel="50000" autoRev="1" fill="hold" tmFilter="0, 0; .33333, 1; 1, 1">
                                          <p:stCondLst>
                                            <p:cond delay="0"/>
                                          </p:stCondLst>
                                        </p:cTn>
                                        <p:tgtEl>
                                          <p:spTgt spid="15402"/>
                                        </p:tgtEl>
                                      </p:cBhvr>
                                      <p:from x="100000" y="100000"/>
                                      <p:to x="100000" y="140000"/>
                                    </p:animScale>
                                  </p:childTnLst>
                                </p:cTn>
                              </p:par>
                              <p:par>
                                <p:cTn id="35" presetID="33" presetClass="emph" presetSubtype="0" fill="remove" grpId="0" nodeType="withEffect">
                                  <p:stCondLst>
                                    <p:cond delay="0"/>
                                  </p:stCondLst>
                                  <p:childTnLst>
                                    <p:animClr clrSpc="rgb" dir="cw">
                                      <p:cBhvr override="childStyle">
                                        <p:cTn id="36" dur="1500" accel="50000" autoRev="1" fill="hold" tmFilter="0, 0; .33333, 1; 1, 1">
                                          <p:stCondLst>
                                            <p:cond delay="0"/>
                                          </p:stCondLst>
                                        </p:cTn>
                                        <p:tgtEl>
                                          <p:spTgt spid="15404"/>
                                        </p:tgtEl>
                                        <p:attrNameLst>
                                          <p:attrName>style.color</p:attrName>
                                        </p:attrNameLst>
                                      </p:cBhvr>
                                      <p:to>
                                        <a:schemeClr val="accent2"/>
                                      </p:to>
                                    </p:animClr>
                                    <p:animClr clrSpc="rgb" dir="cw">
                                      <p:cBhvr>
                                        <p:cTn id="37" dur="1500" accel="50000" autoRev="1" fill="hold" tmFilter="0, 0; .33333, 1; 1, 1">
                                          <p:stCondLst>
                                            <p:cond delay="0"/>
                                          </p:stCondLst>
                                        </p:cTn>
                                        <p:tgtEl>
                                          <p:spTgt spid="15404"/>
                                        </p:tgtEl>
                                        <p:attrNameLst>
                                          <p:attrName>fillcolor</p:attrName>
                                        </p:attrNameLst>
                                      </p:cBhvr>
                                      <p:to>
                                        <a:schemeClr val="accent2"/>
                                      </p:to>
                                    </p:animClr>
                                    <p:set>
                                      <p:cBhvr>
                                        <p:cTn id="38" dur="3000" fill="hold"/>
                                        <p:tgtEl>
                                          <p:spTgt spid="15404"/>
                                        </p:tgtEl>
                                        <p:attrNameLst>
                                          <p:attrName>fill.type</p:attrName>
                                        </p:attrNameLst>
                                      </p:cBhvr>
                                      <p:to>
                                        <p:strVal val="solid"/>
                                      </p:to>
                                    </p:set>
                                    <p:set>
                                      <p:cBhvr>
                                        <p:cTn id="39" dur="3000" fill="hold"/>
                                        <p:tgtEl>
                                          <p:spTgt spid="15404"/>
                                        </p:tgtEl>
                                        <p:attrNameLst>
                                          <p:attrName>fill.on</p:attrName>
                                        </p:attrNameLst>
                                      </p:cBhvr>
                                      <p:to>
                                        <p:strVal val="true"/>
                                      </p:to>
                                    </p:set>
                                    <p:animScale>
                                      <p:cBhvr>
                                        <p:cTn id="40" dur="1500" accel="50000" autoRev="1" fill="hold" tmFilter="0, 0; .33333, 1; 1, 1">
                                          <p:stCondLst>
                                            <p:cond delay="0"/>
                                          </p:stCondLst>
                                        </p:cTn>
                                        <p:tgtEl>
                                          <p:spTgt spid="15404"/>
                                        </p:tgtEl>
                                      </p:cBhvr>
                                      <p:from x="100000" y="100000"/>
                                      <p:to x="100000" y="14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9" grpId="0"/>
      <p:bldP spid="15390" grpId="0"/>
      <p:bldP spid="15401" grpId="0"/>
      <p:bldP spid="15402" grpId="0"/>
      <p:bldP spid="15403" grpId="0"/>
      <p:bldP spid="1540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1643063" y="68263"/>
            <a:ext cx="2286000" cy="822325"/>
          </a:xfrm>
          <a:prstGeom prst="rect">
            <a:avLst/>
          </a:prstGeom>
          <a:noFill/>
          <a:ln w="9525">
            <a:noFill/>
            <a:miter lim="800000"/>
            <a:headEnd/>
            <a:tailEnd/>
          </a:ln>
          <a:effectLst/>
        </p:spPr>
        <p:txBody>
          <a:bodyPr>
            <a:spAutoFit/>
          </a:bodyPr>
          <a:lstStyle/>
          <a:p>
            <a:pPr algn="ctr">
              <a:spcBef>
                <a:spcPct val="50000"/>
              </a:spcBef>
            </a:pPr>
            <a:r>
              <a:rPr lang="en-US" sz="2400" b="1">
                <a:solidFill>
                  <a:srgbClr val="0000FF"/>
                </a:solidFill>
              </a:rPr>
              <a:t>THỨC ĂN NƯỚC UỐNG</a:t>
            </a:r>
          </a:p>
        </p:txBody>
      </p:sp>
      <p:sp>
        <p:nvSpPr>
          <p:cNvPr id="16389" name="Text Box 5"/>
          <p:cNvSpPr txBox="1">
            <a:spLocks noChangeArrowheads="1"/>
          </p:cNvSpPr>
          <p:nvPr/>
        </p:nvSpPr>
        <p:spPr bwMode="auto">
          <a:xfrm>
            <a:off x="5257800" y="296863"/>
            <a:ext cx="2057400" cy="457200"/>
          </a:xfrm>
          <a:prstGeom prst="rect">
            <a:avLst/>
          </a:prstGeom>
          <a:noFill/>
          <a:ln w="9525">
            <a:noFill/>
            <a:miter lim="800000"/>
            <a:headEnd/>
            <a:tailEnd/>
          </a:ln>
          <a:effectLst/>
        </p:spPr>
        <p:txBody>
          <a:bodyPr>
            <a:spAutoFit/>
          </a:bodyPr>
          <a:lstStyle/>
          <a:p>
            <a:pPr>
              <a:spcBef>
                <a:spcPct val="50000"/>
              </a:spcBef>
            </a:pPr>
            <a:r>
              <a:rPr lang="en-US" sz="2400" b="1">
                <a:solidFill>
                  <a:srgbClr val="0000FF"/>
                </a:solidFill>
              </a:rPr>
              <a:t>KHÔNG KHÍ</a:t>
            </a:r>
          </a:p>
        </p:txBody>
      </p:sp>
      <p:sp>
        <p:nvSpPr>
          <p:cNvPr id="16390" name="Rectangle 6"/>
          <p:cNvSpPr>
            <a:spLocks noChangeArrowheads="1"/>
          </p:cNvSpPr>
          <p:nvPr/>
        </p:nvSpPr>
        <p:spPr bwMode="auto">
          <a:xfrm>
            <a:off x="1676400" y="1066800"/>
            <a:ext cx="5638800" cy="480853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391" name="Text Box 7"/>
          <p:cNvSpPr txBox="1">
            <a:spLocks noChangeArrowheads="1"/>
          </p:cNvSpPr>
          <p:nvPr/>
        </p:nvSpPr>
        <p:spPr bwMode="auto">
          <a:xfrm>
            <a:off x="2006600" y="1439863"/>
            <a:ext cx="1524000" cy="466725"/>
          </a:xfrm>
          <a:prstGeom prst="rect">
            <a:avLst/>
          </a:prstGeom>
          <a:solidFill>
            <a:srgbClr val="FF0000"/>
          </a:solidFill>
          <a:ln w="9525">
            <a:solidFill>
              <a:schemeClr val="tx1"/>
            </a:solidFill>
            <a:miter lim="800000"/>
            <a:headEnd/>
            <a:tailEnd/>
          </a:ln>
          <a:effectLst/>
        </p:spPr>
        <p:txBody>
          <a:bodyPr>
            <a:spAutoFit/>
          </a:bodyPr>
          <a:lstStyle/>
          <a:p>
            <a:pPr>
              <a:spcBef>
                <a:spcPct val="50000"/>
              </a:spcBef>
            </a:pPr>
            <a:r>
              <a:rPr lang="en-US" sz="2400" b="1">
                <a:solidFill>
                  <a:srgbClr val="0000FF"/>
                </a:solidFill>
              </a:rPr>
              <a:t>Tiêu hóa</a:t>
            </a:r>
          </a:p>
        </p:txBody>
      </p:sp>
      <p:sp>
        <p:nvSpPr>
          <p:cNvPr id="16392" name="Text Box 8"/>
          <p:cNvSpPr txBox="1">
            <a:spLocks noChangeArrowheads="1"/>
          </p:cNvSpPr>
          <p:nvPr/>
        </p:nvSpPr>
        <p:spPr bwMode="auto">
          <a:xfrm>
            <a:off x="5510213" y="1431925"/>
            <a:ext cx="1271587" cy="466725"/>
          </a:xfrm>
          <a:prstGeom prst="rect">
            <a:avLst/>
          </a:prstGeom>
          <a:solidFill>
            <a:srgbClr val="FF0000"/>
          </a:solidFill>
          <a:ln w="9525">
            <a:solidFill>
              <a:schemeClr val="tx1"/>
            </a:solidFill>
            <a:miter lim="800000"/>
            <a:headEnd/>
            <a:tailEnd/>
          </a:ln>
          <a:effectLst/>
        </p:spPr>
        <p:txBody>
          <a:bodyPr>
            <a:spAutoFit/>
          </a:bodyPr>
          <a:lstStyle/>
          <a:p>
            <a:pPr>
              <a:spcBef>
                <a:spcPct val="50000"/>
              </a:spcBef>
            </a:pPr>
            <a:r>
              <a:rPr lang="en-US" sz="2400" b="1">
                <a:solidFill>
                  <a:srgbClr val="0000FF"/>
                </a:solidFill>
              </a:rPr>
              <a:t>Hô hấp</a:t>
            </a:r>
          </a:p>
        </p:txBody>
      </p:sp>
      <p:sp>
        <p:nvSpPr>
          <p:cNvPr id="16393" name="Line 9"/>
          <p:cNvSpPr>
            <a:spLocks noChangeShapeType="1"/>
          </p:cNvSpPr>
          <p:nvPr/>
        </p:nvSpPr>
        <p:spPr bwMode="auto">
          <a:xfrm>
            <a:off x="2133600" y="1897063"/>
            <a:ext cx="0" cy="685800"/>
          </a:xfrm>
          <a:prstGeom prst="line">
            <a:avLst/>
          </a:prstGeom>
          <a:noFill/>
          <a:ln w="28575">
            <a:solidFill>
              <a:schemeClr val="tx1"/>
            </a:solidFill>
            <a:round/>
            <a:headEnd/>
            <a:tailEnd/>
          </a:ln>
          <a:effectLst/>
        </p:spPr>
        <p:txBody>
          <a:bodyPr/>
          <a:lstStyle/>
          <a:p>
            <a:endParaRPr lang="en-US"/>
          </a:p>
        </p:txBody>
      </p:sp>
      <p:sp>
        <p:nvSpPr>
          <p:cNvPr id="16394" name="Line 10"/>
          <p:cNvSpPr>
            <a:spLocks noChangeShapeType="1"/>
          </p:cNvSpPr>
          <p:nvPr/>
        </p:nvSpPr>
        <p:spPr bwMode="auto">
          <a:xfrm flipH="1">
            <a:off x="1447800" y="2582863"/>
            <a:ext cx="685800" cy="0"/>
          </a:xfrm>
          <a:prstGeom prst="line">
            <a:avLst/>
          </a:prstGeom>
          <a:noFill/>
          <a:ln w="28575">
            <a:solidFill>
              <a:schemeClr val="tx1"/>
            </a:solidFill>
            <a:round/>
            <a:headEnd/>
            <a:tailEnd type="triangle" w="med" len="med"/>
          </a:ln>
          <a:effectLst/>
        </p:spPr>
        <p:txBody>
          <a:bodyPr/>
          <a:lstStyle/>
          <a:p>
            <a:endParaRPr lang="en-US"/>
          </a:p>
        </p:txBody>
      </p:sp>
      <p:sp>
        <p:nvSpPr>
          <p:cNvPr id="16395" name="Line 11"/>
          <p:cNvSpPr>
            <a:spLocks noChangeShapeType="1"/>
          </p:cNvSpPr>
          <p:nvPr/>
        </p:nvSpPr>
        <p:spPr bwMode="auto">
          <a:xfrm>
            <a:off x="3108325" y="1906588"/>
            <a:ext cx="0" cy="685800"/>
          </a:xfrm>
          <a:prstGeom prst="line">
            <a:avLst/>
          </a:prstGeom>
          <a:noFill/>
          <a:ln w="28575">
            <a:solidFill>
              <a:schemeClr val="tx1"/>
            </a:solidFill>
            <a:round/>
            <a:headEnd/>
            <a:tailEnd/>
          </a:ln>
          <a:effectLst/>
        </p:spPr>
        <p:txBody>
          <a:bodyPr/>
          <a:lstStyle/>
          <a:p>
            <a:endParaRPr lang="en-US"/>
          </a:p>
        </p:txBody>
      </p:sp>
      <p:sp>
        <p:nvSpPr>
          <p:cNvPr id="16396" name="Text Box 12"/>
          <p:cNvSpPr txBox="1">
            <a:spLocks noChangeArrowheads="1"/>
          </p:cNvSpPr>
          <p:nvPr/>
        </p:nvSpPr>
        <p:spPr bwMode="auto">
          <a:xfrm>
            <a:off x="3124200" y="3116263"/>
            <a:ext cx="2819400" cy="466725"/>
          </a:xfrm>
          <a:prstGeom prst="rect">
            <a:avLst/>
          </a:prstGeom>
          <a:solidFill>
            <a:srgbClr val="FF0000"/>
          </a:solidFill>
          <a:ln w="9525">
            <a:solidFill>
              <a:schemeClr val="tx1"/>
            </a:solidFill>
            <a:miter lim="800000"/>
            <a:headEnd/>
            <a:tailEnd/>
          </a:ln>
          <a:effectLst/>
        </p:spPr>
        <p:txBody>
          <a:bodyPr>
            <a:spAutoFit/>
          </a:bodyPr>
          <a:lstStyle/>
          <a:p>
            <a:pPr algn="ctr">
              <a:spcBef>
                <a:spcPct val="50000"/>
              </a:spcBef>
            </a:pPr>
            <a:r>
              <a:rPr lang="en-US" sz="2400" b="1">
                <a:solidFill>
                  <a:srgbClr val="0000FF"/>
                </a:solidFill>
              </a:rPr>
              <a:t>Tuần hoàn</a:t>
            </a:r>
          </a:p>
        </p:txBody>
      </p:sp>
      <p:sp>
        <p:nvSpPr>
          <p:cNvPr id="16397" name="Line 13"/>
          <p:cNvSpPr>
            <a:spLocks noChangeShapeType="1"/>
          </p:cNvSpPr>
          <p:nvPr/>
        </p:nvSpPr>
        <p:spPr bwMode="auto">
          <a:xfrm>
            <a:off x="5715000" y="1895475"/>
            <a:ext cx="0" cy="685800"/>
          </a:xfrm>
          <a:prstGeom prst="line">
            <a:avLst/>
          </a:prstGeom>
          <a:noFill/>
          <a:ln w="28575">
            <a:solidFill>
              <a:schemeClr val="tx1"/>
            </a:solidFill>
            <a:round/>
            <a:headEnd/>
            <a:tailEnd/>
          </a:ln>
          <a:effectLst/>
        </p:spPr>
        <p:txBody>
          <a:bodyPr/>
          <a:lstStyle/>
          <a:p>
            <a:endParaRPr lang="en-US"/>
          </a:p>
        </p:txBody>
      </p:sp>
      <p:sp>
        <p:nvSpPr>
          <p:cNvPr id="16398" name="Line 14"/>
          <p:cNvSpPr>
            <a:spLocks noChangeShapeType="1"/>
          </p:cNvSpPr>
          <p:nvPr/>
        </p:nvSpPr>
        <p:spPr bwMode="auto">
          <a:xfrm>
            <a:off x="6489700" y="1893888"/>
            <a:ext cx="0" cy="685800"/>
          </a:xfrm>
          <a:prstGeom prst="line">
            <a:avLst/>
          </a:prstGeom>
          <a:noFill/>
          <a:ln w="28575">
            <a:solidFill>
              <a:schemeClr val="tx1"/>
            </a:solidFill>
            <a:round/>
            <a:headEnd/>
            <a:tailEnd/>
          </a:ln>
          <a:effectLst/>
        </p:spPr>
        <p:txBody>
          <a:bodyPr/>
          <a:lstStyle/>
          <a:p>
            <a:endParaRPr lang="en-US"/>
          </a:p>
        </p:txBody>
      </p:sp>
      <p:sp>
        <p:nvSpPr>
          <p:cNvPr id="16399" name="Line 15"/>
          <p:cNvSpPr>
            <a:spLocks noChangeShapeType="1"/>
          </p:cNvSpPr>
          <p:nvPr/>
        </p:nvSpPr>
        <p:spPr bwMode="auto">
          <a:xfrm>
            <a:off x="3657600" y="2590800"/>
            <a:ext cx="0" cy="533400"/>
          </a:xfrm>
          <a:prstGeom prst="line">
            <a:avLst/>
          </a:prstGeom>
          <a:noFill/>
          <a:ln w="28575">
            <a:solidFill>
              <a:schemeClr val="tx1"/>
            </a:solidFill>
            <a:round/>
            <a:headEnd/>
            <a:tailEnd type="triangle" w="med" len="med"/>
          </a:ln>
          <a:effectLst/>
        </p:spPr>
        <p:txBody>
          <a:bodyPr/>
          <a:lstStyle/>
          <a:p>
            <a:endParaRPr lang="en-US"/>
          </a:p>
        </p:txBody>
      </p:sp>
      <p:sp>
        <p:nvSpPr>
          <p:cNvPr id="16400" name="Line 16"/>
          <p:cNvSpPr>
            <a:spLocks noChangeShapeType="1"/>
          </p:cNvSpPr>
          <p:nvPr/>
        </p:nvSpPr>
        <p:spPr bwMode="auto">
          <a:xfrm>
            <a:off x="4887913" y="2587625"/>
            <a:ext cx="0" cy="533400"/>
          </a:xfrm>
          <a:prstGeom prst="line">
            <a:avLst/>
          </a:prstGeom>
          <a:noFill/>
          <a:ln w="28575">
            <a:solidFill>
              <a:schemeClr val="tx1"/>
            </a:solidFill>
            <a:round/>
            <a:headEnd/>
            <a:tailEnd type="triangle" w="med" len="med"/>
          </a:ln>
          <a:effectLst/>
        </p:spPr>
        <p:txBody>
          <a:bodyPr/>
          <a:lstStyle/>
          <a:p>
            <a:endParaRPr lang="en-US"/>
          </a:p>
        </p:txBody>
      </p:sp>
      <p:sp>
        <p:nvSpPr>
          <p:cNvPr id="16401" name="Text Box 17"/>
          <p:cNvSpPr txBox="1">
            <a:spLocks noChangeArrowheads="1"/>
          </p:cNvSpPr>
          <p:nvPr/>
        </p:nvSpPr>
        <p:spPr bwMode="auto">
          <a:xfrm>
            <a:off x="304800" y="2309813"/>
            <a:ext cx="1071563" cy="457200"/>
          </a:xfrm>
          <a:prstGeom prst="rect">
            <a:avLst/>
          </a:prstGeom>
          <a:noFill/>
          <a:ln w="9525">
            <a:noFill/>
            <a:miter lim="800000"/>
            <a:headEnd/>
            <a:tailEnd/>
          </a:ln>
          <a:effectLst/>
        </p:spPr>
        <p:txBody>
          <a:bodyPr>
            <a:spAutoFit/>
          </a:bodyPr>
          <a:lstStyle/>
          <a:p>
            <a:pPr>
              <a:spcBef>
                <a:spcPct val="50000"/>
              </a:spcBef>
            </a:pPr>
            <a:r>
              <a:rPr lang="en-US" sz="2400" b="1">
                <a:solidFill>
                  <a:schemeClr val="hlink"/>
                </a:solidFill>
              </a:rPr>
              <a:t>Phân</a:t>
            </a:r>
          </a:p>
        </p:txBody>
      </p:sp>
      <p:sp>
        <p:nvSpPr>
          <p:cNvPr id="16402" name="Text Box 18"/>
          <p:cNvSpPr txBox="1">
            <a:spLocks noChangeArrowheads="1"/>
          </p:cNvSpPr>
          <p:nvPr/>
        </p:nvSpPr>
        <p:spPr bwMode="auto">
          <a:xfrm>
            <a:off x="7543800" y="2209800"/>
            <a:ext cx="1371600" cy="779463"/>
          </a:xfrm>
          <a:prstGeom prst="rect">
            <a:avLst/>
          </a:prstGeom>
          <a:noFill/>
          <a:ln w="9525">
            <a:noFill/>
            <a:miter lim="800000"/>
            <a:headEnd/>
            <a:tailEnd/>
          </a:ln>
          <a:effectLst/>
        </p:spPr>
        <p:txBody>
          <a:bodyPr>
            <a:spAutoFit/>
          </a:bodyPr>
          <a:lstStyle/>
          <a:p>
            <a:pPr algn="ctr">
              <a:spcBef>
                <a:spcPct val="50000"/>
              </a:spcBef>
            </a:pPr>
            <a:r>
              <a:rPr lang="en-US" b="1">
                <a:solidFill>
                  <a:schemeClr val="hlink"/>
                </a:solidFill>
              </a:rPr>
              <a:t>Khí</a:t>
            </a:r>
          </a:p>
          <a:p>
            <a:pPr algn="ctr">
              <a:spcBef>
                <a:spcPct val="50000"/>
              </a:spcBef>
            </a:pPr>
            <a:r>
              <a:rPr lang="en-US" b="1">
                <a:solidFill>
                  <a:schemeClr val="hlink"/>
                </a:solidFill>
              </a:rPr>
              <a:t>Các-bô-níc</a:t>
            </a:r>
          </a:p>
        </p:txBody>
      </p:sp>
      <p:sp>
        <p:nvSpPr>
          <p:cNvPr id="16403" name="Text Box 19"/>
          <p:cNvSpPr txBox="1">
            <a:spLocks noChangeArrowheads="1"/>
          </p:cNvSpPr>
          <p:nvPr/>
        </p:nvSpPr>
        <p:spPr bwMode="auto">
          <a:xfrm>
            <a:off x="3209925" y="2170113"/>
            <a:ext cx="1143000" cy="366712"/>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6404" name="Text Box 20"/>
          <p:cNvSpPr txBox="1">
            <a:spLocks noChangeArrowheads="1"/>
          </p:cNvSpPr>
          <p:nvPr/>
        </p:nvSpPr>
        <p:spPr bwMode="auto">
          <a:xfrm>
            <a:off x="4800600" y="2160588"/>
            <a:ext cx="914400" cy="366712"/>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6405" name="Text Box 21"/>
          <p:cNvSpPr txBox="1">
            <a:spLocks noChangeArrowheads="1"/>
          </p:cNvSpPr>
          <p:nvPr/>
        </p:nvSpPr>
        <p:spPr bwMode="auto">
          <a:xfrm>
            <a:off x="2209800" y="4629150"/>
            <a:ext cx="2057400" cy="1187450"/>
          </a:xfrm>
          <a:prstGeom prst="rect">
            <a:avLst/>
          </a:prstGeom>
          <a:solidFill>
            <a:srgbClr val="FF0000"/>
          </a:solidFill>
          <a:ln w="9525">
            <a:noFill/>
            <a:miter lim="800000"/>
            <a:headEnd/>
            <a:tailEnd/>
          </a:ln>
          <a:effectLst/>
        </p:spPr>
        <p:txBody>
          <a:bodyPr>
            <a:spAutoFit/>
          </a:bodyPr>
          <a:lstStyle/>
          <a:p>
            <a:pPr>
              <a:spcBef>
                <a:spcPct val="50000"/>
              </a:spcBef>
            </a:pPr>
            <a:r>
              <a:rPr lang="en-US" sz="2400" b="1">
                <a:solidFill>
                  <a:srgbClr val="0000FF"/>
                </a:solidFill>
              </a:rPr>
              <a:t>Tất cả các cơ quan của cơ thể</a:t>
            </a:r>
          </a:p>
        </p:txBody>
      </p:sp>
      <p:sp>
        <p:nvSpPr>
          <p:cNvPr id="16406" name="Text Box 22"/>
          <p:cNvSpPr txBox="1">
            <a:spLocks noChangeArrowheads="1"/>
          </p:cNvSpPr>
          <p:nvPr/>
        </p:nvSpPr>
        <p:spPr bwMode="auto">
          <a:xfrm>
            <a:off x="5181600" y="4605338"/>
            <a:ext cx="1447800" cy="457200"/>
          </a:xfrm>
          <a:prstGeom prst="rect">
            <a:avLst/>
          </a:prstGeom>
          <a:solidFill>
            <a:srgbClr val="FF0000"/>
          </a:solidFill>
          <a:ln w="9525">
            <a:noFill/>
            <a:miter lim="800000"/>
            <a:headEnd/>
            <a:tailEnd/>
          </a:ln>
          <a:effectLst/>
        </p:spPr>
        <p:txBody>
          <a:bodyPr>
            <a:spAutoFit/>
          </a:bodyPr>
          <a:lstStyle/>
          <a:p>
            <a:pPr>
              <a:spcBef>
                <a:spcPct val="50000"/>
              </a:spcBef>
            </a:pPr>
            <a:r>
              <a:rPr lang="en-US" sz="2400" b="1">
                <a:solidFill>
                  <a:srgbClr val="0000FF"/>
                </a:solidFill>
              </a:rPr>
              <a:t>Bài tiết</a:t>
            </a:r>
          </a:p>
        </p:txBody>
      </p:sp>
      <p:sp>
        <p:nvSpPr>
          <p:cNvPr id="16407" name="Line 23"/>
          <p:cNvSpPr>
            <a:spLocks noChangeShapeType="1"/>
          </p:cNvSpPr>
          <p:nvPr/>
        </p:nvSpPr>
        <p:spPr bwMode="auto">
          <a:xfrm>
            <a:off x="3200400" y="3581400"/>
            <a:ext cx="0" cy="1066800"/>
          </a:xfrm>
          <a:prstGeom prst="line">
            <a:avLst/>
          </a:prstGeom>
          <a:noFill/>
          <a:ln w="28575">
            <a:solidFill>
              <a:schemeClr val="tx1"/>
            </a:solidFill>
            <a:round/>
            <a:headEnd/>
            <a:tailEnd type="triangle" w="med" len="med"/>
          </a:ln>
          <a:effectLst/>
        </p:spPr>
        <p:txBody>
          <a:bodyPr/>
          <a:lstStyle/>
          <a:p>
            <a:endParaRPr lang="en-US"/>
          </a:p>
        </p:txBody>
      </p:sp>
      <p:sp>
        <p:nvSpPr>
          <p:cNvPr id="16408" name="Line 24"/>
          <p:cNvSpPr>
            <a:spLocks noChangeShapeType="1"/>
          </p:cNvSpPr>
          <p:nvPr/>
        </p:nvSpPr>
        <p:spPr bwMode="auto">
          <a:xfrm>
            <a:off x="5791200" y="3567113"/>
            <a:ext cx="0" cy="1066800"/>
          </a:xfrm>
          <a:prstGeom prst="line">
            <a:avLst/>
          </a:prstGeom>
          <a:noFill/>
          <a:ln w="28575">
            <a:solidFill>
              <a:schemeClr val="tx1"/>
            </a:solidFill>
            <a:round/>
            <a:headEnd/>
            <a:tailEnd type="triangle" w="med" len="med"/>
          </a:ln>
          <a:effectLst/>
        </p:spPr>
        <p:txBody>
          <a:bodyPr/>
          <a:lstStyle/>
          <a:p>
            <a:endParaRPr lang="en-US"/>
          </a:p>
        </p:txBody>
      </p:sp>
      <p:sp>
        <p:nvSpPr>
          <p:cNvPr id="16409" name="Line 25"/>
          <p:cNvSpPr>
            <a:spLocks noChangeShapeType="1"/>
          </p:cNvSpPr>
          <p:nvPr/>
        </p:nvSpPr>
        <p:spPr bwMode="auto">
          <a:xfrm flipV="1">
            <a:off x="3657600" y="3570288"/>
            <a:ext cx="0" cy="1066800"/>
          </a:xfrm>
          <a:prstGeom prst="line">
            <a:avLst/>
          </a:prstGeom>
          <a:noFill/>
          <a:ln w="28575">
            <a:solidFill>
              <a:schemeClr val="tx1"/>
            </a:solidFill>
            <a:round/>
            <a:headEnd/>
            <a:tailEnd type="triangle" w="med" len="med"/>
          </a:ln>
          <a:effectLst/>
        </p:spPr>
        <p:txBody>
          <a:bodyPr/>
          <a:lstStyle/>
          <a:p>
            <a:endParaRPr lang="en-US"/>
          </a:p>
        </p:txBody>
      </p:sp>
      <p:sp>
        <p:nvSpPr>
          <p:cNvPr id="16410" name="Line 26"/>
          <p:cNvSpPr>
            <a:spLocks noChangeShapeType="1"/>
          </p:cNvSpPr>
          <p:nvPr/>
        </p:nvSpPr>
        <p:spPr bwMode="auto">
          <a:xfrm>
            <a:off x="3124200" y="2590800"/>
            <a:ext cx="533400" cy="0"/>
          </a:xfrm>
          <a:prstGeom prst="line">
            <a:avLst/>
          </a:prstGeom>
          <a:noFill/>
          <a:ln w="28575">
            <a:solidFill>
              <a:schemeClr val="tx1"/>
            </a:solidFill>
            <a:round/>
            <a:headEnd/>
            <a:tailEnd/>
          </a:ln>
          <a:effectLst/>
        </p:spPr>
        <p:txBody>
          <a:bodyPr/>
          <a:lstStyle/>
          <a:p>
            <a:endParaRPr lang="en-US"/>
          </a:p>
        </p:txBody>
      </p:sp>
      <p:sp>
        <p:nvSpPr>
          <p:cNvPr id="16411" name="Line 27"/>
          <p:cNvSpPr>
            <a:spLocks noChangeShapeType="1"/>
          </p:cNvSpPr>
          <p:nvPr/>
        </p:nvSpPr>
        <p:spPr bwMode="auto">
          <a:xfrm>
            <a:off x="4876800" y="2590800"/>
            <a:ext cx="838200" cy="0"/>
          </a:xfrm>
          <a:prstGeom prst="line">
            <a:avLst/>
          </a:prstGeom>
          <a:noFill/>
          <a:ln w="28575">
            <a:solidFill>
              <a:schemeClr val="tx1"/>
            </a:solidFill>
            <a:round/>
            <a:headEnd/>
            <a:tailEnd/>
          </a:ln>
          <a:effectLst/>
        </p:spPr>
        <p:txBody>
          <a:bodyPr/>
          <a:lstStyle/>
          <a:p>
            <a:endParaRPr lang="en-US"/>
          </a:p>
        </p:txBody>
      </p:sp>
      <p:sp>
        <p:nvSpPr>
          <p:cNvPr id="16412" name="Line 28"/>
          <p:cNvSpPr>
            <a:spLocks noChangeShapeType="1"/>
          </p:cNvSpPr>
          <p:nvPr/>
        </p:nvSpPr>
        <p:spPr bwMode="auto">
          <a:xfrm flipV="1">
            <a:off x="5105400" y="2743200"/>
            <a:ext cx="0" cy="381000"/>
          </a:xfrm>
          <a:prstGeom prst="line">
            <a:avLst/>
          </a:prstGeom>
          <a:noFill/>
          <a:ln w="28575">
            <a:solidFill>
              <a:schemeClr val="tx1"/>
            </a:solidFill>
            <a:round/>
            <a:headEnd/>
            <a:tailEnd/>
          </a:ln>
          <a:effectLst/>
        </p:spPr>
        <p:txBody>
          <a:bodyPr/>
          <a:lstStyle/>
          <a:p>
            <a:endParaRPr lang="en-US"/>
          </a:p>
        </p:txBody>
      </p:sp>
      <p:sp>
        <p:nvSpPr>
          <p:cNvPr id="16413" name="Line 29"/>
          <p:cNvSpPr>
            <a:spLocks noChangeShapeType="1"/>
          </p:cNvSpPr>
          <p:nvPr/>
        </p:nvSpPr>
        <p:spPr bwMode="auto">
          <a:xfrm>
            <a:off x="5105400" y="2743200"/>
            <a:ext cx="914400" cy="0"/>
          </a:xfrm>
          <a:prstGeom prst="line">
            <a:avLst/>
          </a:prstGeom>
          <a:noFill/>
          <a:ln w="28575">
            <a:solidFill>
              <a:schemeClr val="tx1"/>
            </a:solidFill>
            <a:round/>
            <a:headEnd/>
            <a:tailEnd/>
          </a:ln>
          <a:effectLst/>
        </p:spPr>
        <p:txBody>
          <a:bodyPr/>
          <a:lstStyle/>
          <a:p>
            <a:endParaRPr lang="en-US"/>
          </a:p>
        </p:txBody>
      </p:sp>
      <p:sp>
        <p:nvSpPr>
          <p:cNvPr id="16414" name="Line 30"/>
          <p:cNvSpPr>
            <a:spLocks noChangeShapeType="1"/>
          </p:cNvSpPr>
          <p:nvPr/>
        </p:nvSpPr>
        <p:spPr bwMode="auto">
          <a:xfrm flipV="1">
            <a:off x="6019800" y="1905000"/>
            <a:ext cx="0" cy="838200"/>
          </a:xfrm>
          <a:prstGeom prst="line">
            <a:avLst/>
          </a:prstGeom>
          <a:noFill/>
          <a:ln w="28575">
            <a:solidFill>
              <a:schemeClr val="tx1"/>
            </a:solidFill>
            <a:round/>
            <a:headEnd/>
            <a:tailEnd type="triangle" w="med" len="med"/>
          </a:ln>
          <a:effectLst/>
        </p:spPr>
        <p:txBody>
          <a:bodyPr/>
          <a:lstStyle/>
          <a:p>
            <a:endParaRPr lang="en-US"/>
          </a:p>
        </p:txBody>
      </p:sp>
      <p:sp>
        <p:nvSpPr>
          <p:cNvPr id="16415" name="Text Box 31"/>
          <p:cNvSpPr txBox="1">
            <a:spLocks noChangeArrowheads="1"/>
          </p:cNvSpPr>
          <p:nvPr/>
        </p:nvSpPr>
        <p:spPr bwMode="auto">
          <a:xfrm>
            <a:off x="5181600" y="2667000"/>
            <a:ext cx="1524000" cy="366713"/>
          </a:xfrm>
          <a:prstGeom prst="rect">
            <a:avLst/>
          </a:prstGeom>
          <a:noFill/>
          <a:ln w="9525">
            <a:noFill/>
            <a:miter lim="800000"/>
            <a:headEnd/>
            <a:tailEnd/>
          </a:ln>
          <a:effectLst/>
        </p:spPr>
        <p:txBody>
          <a:bodyPr>
            <a:spAutoFit/>
          </a:bodyPr>
          <a:lstStyle/>
          <a:p>
            <a:pPr>
              <a:spcBef>
                <a:spcPct val="50000"/>
              </a:spcBef>
            </a:pPr>
            <a:r>
              <a:rPr lang="en-US"/>
              <a:t>………</a:t>
            </a:r>
          </a:p>
        </p:txBody>
      </p:sp>
      <p:sp>
        <p:nvSpPr>
          <p:cNvPr id="16416" name="Text Box 32"/>
          <p:cNvSpPr txBox="1">
            <a:spLocks noChangeArrowheads="1"/>
          </p:cNvSpPr>
          <p:nvPr/>
        </p:nvSpPr>
        <p:spPr bwMode="auto">
          <a:xfrm>
            <a:off x="2438400" y="3962400"/>
            <a:ext cx="990600" cy="366713"/>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6417" name="Text Box 33"/>
          <p:cNvSpPr txBox="1">
            <a:spLocks noChangeArrowheads="1"/>
          </p:cNvSpPr>
          <p:nvPr/>
        </p:nvSpPr>
        <p:spPr bwMode="auto">
          <a:xfrm>
            <a:off x="3733800" y="3959225"/>
            <a:ext cx="990600" cy="366713"/>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6418" name="Text Box 34"/>
          <p:cNvSpPr txBox="1">
            <a:spLocks noChangeArrowheads="1"/>
          </p:cNvSpPr>
          <p:nvPr/>
        </p:nvSpPr>
        <p:spPr bwMode="auto">
          <a:xfrm>
            <a:off x="5867400" y="3948113"/>
            <a:ext cx="990600" cy="366712"/>
          </a:xfrm>
          <a:prstGeom prst="rect">
            <a:avLst/>
          </a:prstGeom>
          <a:noFill/>
          <a:ln w="9525">
            <a:noFill/>
            <a:miter lim="800000"/>
            <a:headEnd/>
            <a:tailEnd/>
          </a:ln>
          <a:effectLst/>
        </p:spPr>
        <p:txBody>
          <a:bodyPr>
            <a:spAutoFit/>
          </a:bodyPr>
          <a:lstStyle/>
          <a:p>
            <a:pPr>
              <a:spcBef>
                <a:spcPct val="50000"/>
              </a:spcBef>
            </a:pPr>
            <a:r>
              <a:rPr lang="en-US">
                <a:solidFill>
                  <a:srgbClr val="FF0066"/>
                </a:solidFill>
              </a:rPr>
              <a:t>…….?</a:t>
            </a:r>
          </a:p>
        </p:txBody>
      </p:sp>
      <p:sp>
        <p:nvSpPr>
          <p:cNvPr id="16419" name="Line 35"/>
          <p:cNvSpPr>
            <a:spLocks noChangeShapeType="1"/>
          </p:cNvSpPr>
          <p:nvPr/>
        </p:nvSpPr>
        <p:spPr bwMode="auto">
          <a:xfrm>
            <a:off x="5791200" y="5040313"/>
            <a:ext cx="0" cy="533400"/>
          </a:xfrm>
          <a:prstGeom prst="line">
            <a:avLst/>
          </a:prstGeom>
          <a:noFill/>
          <a:ln w="28575">
            <a:solidFill>
              <a:schemeClr val="tx1"/>
            </a:solidFill>
            <a:round/>
            <a:headEnd/>
            <a:tailEnd/>
          </a:ln>
          <a:effectLst/>
        </p:spPr>
        <p:txBody>
          <a:bodyPr/>
          <a:lstStyle/>
          <a:p>
            <a:endParaRPr lang="en-US"/>
          </a:p>
        </p:txBody>
      </p:sp>
      <p:sp>
        <p:nvSpPr>
          <p:cNvPr id="16420" name="Line 36"/>
          <p:cNvSpPr>
            <a:spLocks noChangeShapeType="1"/>
          </p:cNvSpPr>
          <p:nvPr/>
        </p:nvSpPr>
        <p:spPr bwMode="auto">
          <a:xfrm>
            <a:off x="5791200" y="5562600"/>
            <a:ext cx="1676400" cy="0"/>
          </a:xfrm>
          <a:prstGeom prst="line">
            <a:avLst/>
          </a:prstGeom>
          <a:noFill/>
          <a:ln w="28575">
            <a:solidFill>
              <a:schemeClr val="tx1"/>
            </a:solidFill>
            <a:round/>
            <a:headEnd/>
            <a:tailEnd type="triangle" w="med" len="med"/>
          </a:ln>
          <a:effectLst/>
        </p:spPr>
        <p:txBody>
          <a:bodyPr/>
          <a:lstStyle/>
          <a:p>
            <a:endParaRPr lang="en-US"/>
          </a:p>
        </p:txBody>
      </p:sp>
      <p:sp>
        <p:nvSpPr>
          <p:cNvPr id="16421" name="Text Box 37"/>
          <p:cNvSpPr txBox="1">
            <a:spLocks noChangeArrowheads="1"/>
          </p:cNvSpPr>
          <p:nvPr/>
        </p:nvSpPr>
        <p:spPr bwMode="auto">
          <a:xfrm>
            <a:off x="7543800" y="5087938"/>
            <a:ext cx="1447800" cy="779462"/>
          </a:xfrm>
          <a:prstGeom prst="rect">
            <a:avLst/>
          </a:prstGeom>
          <a:noFill/>
          <a:ln w="9525">
            <a:noFill/>
            <a:miter lim="800000"/>
            <a:headEnd/>
            <a:tailEnd/>
          </a:ln>
          <a:effectLst/>
        </p:spPr>
        <p:txBody>
          <a:bodyPr>
            <a:spAutoFit/>
          </a:bodyPr>
          <a:lstStyle/>
          <a:p>
            <a:pPr>
              <a:spcBef>
                <a:spcPct val="50000"/>
              </a:spcBef>
            </a:pPr>
            <a:r>
              <a:rPr lang="en-US" b="1">
                <a:solidFill>
                  <a:schemeClr val="hlink"/>
                </a:solidFill>
              </a:rPr>
              <a:t>- Nước tiểu</a:t>
            </a:r>
          </a:p>
          <a:p>
            <a:pPr>
              <a:spcBef>
                <a:spcPct val="50000"/>
              </a:spcBef>
            </a:pPr>
            <a:r>
              <a:rPr lang="en-US" b="1">
                <a:solidFill>
                  <a:schemeClr val="hlink"/>
                </a:solidFill>
              </a:rPr>
              <a:t>- Mồ hôi</a:t>
            </a:r>
          </a:p>
        </p:txBody>
      </p:sp>
      <p:sp>
        <p:nvSpPr>
          <p:cNvPr id="16422" name="Text Box 38"/>
          <p:cNvSpPr txBox="1">
            <a:spLocks noChangeArrowheads="1"/>
          </p:cNvSpPr>
          <p:nvPr/>
        </p:nvSpPr>
        <p:spPr bwMode="auto">
          <a:xfrm>
            <a:off x="685800" y="5943600"/>
            <a:ext cx="7543800" cy="366713"/>
          </a:xfrm>
          <a:prstGeom prst="rect">
            <a:avLst/>
          </a:prstGeom>
          <a:noFill/>
          <a:ln w="9525">
            <a:noFill/>
            <a:miter lim="800000"/>
            <a:headEnd/>
            <a:tailEnd/>
          </a:ln>
          <a:effectLst/>
        </p:spPr>
        <p:txBody>
          <a:bodyPr>
            <a:spAutoFit/>
          </a:bodyPr>
          <a:lstStyle/>
          <a:p>
            <a:pPr>
              <a:spcBef>
                <a:spcPct val="50000"/>
              </a:spcBef>
            </a:pPr>
            <a:r>
              <a:rPr lang="en-US" i="1">
                <a:solidFill>
                  <a:schemeClr val="accent2"/>
                </a:solidFill>
              </a:rPr>
              <a:t>5. Sơ đồ mối liên hệ giữa một số cơ quan trong quá trình trao đổi chất</a:t>
            </a:r>
          </a:p>
        </p:txBody>
      </p:sp>
      <p:sp>
        <p:nvSpPr>
          <p:cNvPr id="16423" name="Line 39"/>
          <p:cNvSpPr>
            <a:spLocks noChangeShapeType="1"/>
          </p:cNvSpPr>
          <p:nvPr/>
        </p:nvSpPr>
        <p:spPr bwMode="auto">
          <a:xfrm>
            <a:off x="2743200" y="838200"/>
            <a:ext cx="0" cy="533400"/>
          </a:xfrm>
          <a:prstGeom prst="line">
            <a:avLst/>
          </a:prstGeom>
          <a:noFill/>
          <a:ln w="28575">
            <a:solidFill>
              <a:schemeClr val="tx1"/>
            </a:solidFill>
            <a:round/>
            <a:headEnd/>
            <a:tailEnd type="triangle" w="med" len="med"/>
          </a:ln>
          <a:effectLst/>
        </p:spPr>
        <p:txBody>
          <a:bodyPr/>
          <a:lstStyle/>
          <a:p>
            <a:endParaRPr lang="en-US"/>
          </a:p>
        </p:txBody>
      </p:sp>
      <p:sp>
        <p:nvSpPr>
          <p:cNvPr id="16424" name="Line 40"/>
          <p:cNvSpPr>
            <a:spLocks noChangeShapeType="1"/>
          </p:cNvSpPr>
          <p:nvPr/>
        </p:nvSpPr>
        <p:spPr bwMode="auto">
          <a:xfrm>
            <a:off x="6045200" y="835025"/>
            <a:ext cx="0" cy="533400"/>
          </a:xfrm>
          <a:prstGeom prst="line">
            <a:avLst/>
          </a:prstGeom>
          <a:noFill/>
          <a:ln w="28575">
            <a:solidFill>
              <a:schemeClr val="tx1"/>
            </a:solidFill>
            <a:round/>
            <a:headEnd/>
            <a:tailEnd type="triangle" w="med" len="med"/>
          </a:ln>
          <a:effectLst/>
        </p:spPr>
        <p:txBody>
          <a:bodyPr/>
          <a:lstStyle/>
          <a:p>
            <a:endParaRPr lang="en-US"/>
          </a:p>
        </p:txBody>
      </p:sp>
      <p:sp>
        <p:nvSpPr>
          <p:cNvPr id="16425" name="Line 41"/>
          <p:cNvSpPr>
            <a:spLocks noChangeShapeType="1"/>
          </p:cNvSpPr>
          <p:nvPr/>
        </p:nvSpPr>
        <p:spPr bwMode="auto">
          <a:xfrm>
            <a:off x="6477000" y="2590800"/>
            <a:ext cx="1143000" cy="0"/>
          </a:xfrm>
          <a:prstGeom prst="line">
            <a:avLst/>
          </a:prstGeom>
          <a:noFill/>
          <a:ln w="28575">
            <a:solidFill>
              <a:schemeClr val="tx1"/>
            </a:solidFill>
            <a:round/>
            <a:headEnd/>
            <a:tailEnd type="triangle" w="med" len="med"/>
          </a:ln>
          <a:effectLst/>
        </p:spPr>
        <p:txBody>
          <a:bodyPr/>
          <a:lstStyle/>
          <a:p>
            <a:endParaRPr lang="en-US"/>
          </a:p>
        </p:txBody>
      </p:sp>
      <p:sp>
        <p:nvSpPr>
          <p:cNvPr id="16426" name="Text Box 42"/>
          <p:cNvSpPr txBox="1">
            <a:spLocks noChangeArrowheads="1"/>
          </p:cNvSpPr>
          <p:nvPr/>
        </p:nvSpPr>
        <p:spPr bwMode="auto">
          <a:xfrm>
            <a:off x="3124200" y="1854200"/>
            <a:ext cx="1371600" cy="641350"/>
          </a:xfrm>
          <a:prstGeom prst="rect">
            <a:avLst/>
          </a:prstGeom>
          <a:noFill/>
          <a:ln w="9525">
            <a:noFill/>
            <a:miter lim="800000"/>
            <a:headEnd/>
            <a:tailEnd/>
          </a:ln>
          <a:effectLst/>
        </p:spPr>
        <p:txBody>
          <a:bodyPr>
            <a:spAutoFit/>
          </a:bodyPr>
          <a:lstStyle/>
          <a:p>
            <a:pPr>
              <a:spcBef>
                <a:spcPct val="50000"/>
              </a:spcBef>
            </a:pPr>
            <a:r>
              <a:rPr lang="en-US">
                <a:solidFill>
                  <a:srgbClr val="0000CC"/>
                </a:solidFill>
              </a:rPr>
              <a:t>Chất dinh dưỡng</a:t>
            </a:r>
          </a:p>
        </p:txBody>
      </p:sp>
      <p:sp>
        <p:nvSpPr>
          <p:cNvPr id="16427" name="Text Box 43"/>
          <p:cNvSpPr txBox="1">
            <a:spLocks noChangeArrowheads="1"/>
          </p:cNvSpPr>
          <p:nvPr/>
        </p:nvSpPr>
        <p:spPr bwMode="auto">
          <a:xfrm>
            <a:off x="4700588" y="1838325"/>
            <a:ext cx="1371600" cy="641350"/>
          </a:xfrm>
          <a:prstGeom prst="rect">
            <a:avLst/>
          </a:prstGeom>
          <a:noFill/>
          <a:ln w="9525">
            <a:noFill/>
            <a:miter lim="800000"/>
            <a:headEnd/>
            <a:tailEnd/>
          </a:ln>
          <a:effectLst/>
        </p:spPr>
        <p:txBody>
          <a:bodyPr>
            <a:spAutoFit/>
          </a:bodyPr>
          <a:lstStyle/>
          <a:p>
            <a:pPr>
              <a:spcBef>
                <a:spcPct val="50000"/>
              </a:spcBef>
            </a:pPr>
            <a:r>
              <a:rPr lang="en-US">
                <a:solidFill>
                  <a:srgbClr val="0000CC"/>
                </a:solidFill>
              </a:rPr>
              <a:t>Chất dinh dưỡng</a:t>
            </a:r>
          </a:p>
        </p:txBody>
      </p:sp>
      <p:sp>
        <p:nvSpPr>
          <p:cNvPr id="16428" name="Text Box 44"/>
          <p:cNvSpPr txBox="1">
            <a:spLocks noChangeArrowheads="1"/>
          </p:cNvSpPr>
          <p:nvPr/>
        </p:nvSpPr>
        <p:spPr bwMode="auto">
          <a:xfrm>
            <a:off x="5091113" y="2743200"/>
            <a:ext cx="1371600" cy="366713"/>
          </a:xfrm>
          <a:prstGeom prst="rect">
            <a:avLst/>
          </a:prstGeom>
          <a:noFill/>
          <a:ln w="9525">
            <a:noFill/>
            <a:miter lim="800000"/>
            <a:headEnd/>
            <a:tailEnd/>
          </a:ln>
          <a:effectLst/>
        </p:spPr>
        <p:txBody>
          <a:bodyPr>
            <a:spAutoFit/>
          </a:bodyPr>
          <a:lstStyle/>
          <a:p>
            <a:pPr>
              <a:spcBef>
                <a:spcPct val="50000"/>
              </a:spcBef>
            </a:pPr>
            <a:r>
              <a:rPr lang="en-US">
                <a:solidFill>
                  <a:srgbClr val="0000CC"/>
                </a:solidFill>
              </a:rPr>
              <a:t>Chất dinh</a:t>
            </a:r>
          </a:p>
        </p:txBody>
      </p:sp>
      <p:sp>
        <p:nvSpPr>
          <p:cNvPr id="16429" name="Text Box 45"/>
          <p:cNvSpPr txBox="1">
            <a:spLocks noChangeArrowheads="1"/>
          </p:cNvSpPr>
          <p:nvPr/>
        </p:nvSpPr>
        <p:spPr bwMode="auto">
          <a:xfrm>
            <a:off x="5829300" y="3910013"/>
            <a:ext cx="1371600" cy="366712"/>
          </a:xfrm>
          <a:prstGeom prst="rect">
            <a:avLst/>
          </a:prstGeom>
          <a:noFill/>
          <a:ln w="9525">
            <a:noFill/>
            <a:miter lim="800000"/>
            <a:headEnd/>
            <a:tailEnd/>
          </a:ln>
          <a:effectLst/>
        </p:spPr>
        <p:txBody>
          <a:bodyPr>
            <a:spAutoFit/>
          </a:bodyPr>
          <a:lstStyle/>
          <a:p>
            <a:pPr>
              <a:spcBef>
                <a:spcPct val="50000"/>
              </a:spcBef>
            </a:pPr>
            <a:r>
              <a:rPr lang="en-US">
                <a:solidFill>
                  <a:srgbClr val="0000CC"/>
                </a:solidFill>
              </a:rPr>
              <a:t>Chất dinh</a:t>
            </a:r>
          </a:p>
        </p:txBody>
      </p:sp>
      <p:sp>
        <p:nvSpPr>
          <p:cNvPr id="16430" name="Text Box 46"/>
          <p:cNvSpPr txBox="1">
            <a:spLocks noChangeArrowheads="1"/>
          </p:cNvSpPr>
          <p:nvPr/>
        </p:nvSpPr>
        <p:spPr bwMode="auto">
          <a:xfrm>
            <a:off x="3571875" y="3948113"/>
            <a:ext cx="1371600" cy="366712"/>
          </a:xfrm>
          <a:prstGeom prst="rect">
            <a:avLst/>
          </a:prstGeom>
          <a:noFill/>
          <a:ln w="9525">
            <a:noFill/>
            <a:miter lim="800000"/>
            <a:headEnd/>
            <a:tailEnd/>
          </a:ln>
          <a:effectLst/>
        </p:spPr>
        <p:txBody>
          <a:bodyPr>
            <a:spAutoFit/>
          </a:bodyPr>
          <a:lstStyle/>
          <a:p>
            <a:pPr>
              <a:spcBef>
                <a:spcPct val="50000"/>
              </a:spcBef>
            </a:pPr>
            <a:r>
              <a:rPr lang="en-US">
                <a:solidFill>
                  <a:srgbClr val="0000CC"/>
                </a:solidFill>
              </a:rPr>
              <a:t>Chất dinh</a:t>
            </a:r>
          </a:p>
        </p:txBody>
      </p:sp>
      <p:sp>
        <p:nvSpPr>
          <p:cNvPr id="16431" name="Text Box 47"/>
          <p:cNvSpPr txBox="1">
            <a:spLocks noChangeArrowheads="1"/>
          </p:cNvSpPr>
          <p:nvPr/>
        </p:nvSpPr>
        <p:spPr bwMode="auto">
          <a:xfrm>
            <a:off x="1990725" y="3929063"/>
            <a:ext cx="1371600" cy="366712"/>
          </a:xfrm>
          <a:prstGeom prst="rect">
            <a:avLst/>
          </a:prstGeom>
          <a:noFill/>
          <a:ln w="9525">
            <a:noFill/>
            <a:miter lim="800000"/>
            <a:headEnd/>
            <a:tailEnd/>
          </a:ln>
          <a:effectLst/>
        </p:spPr>
        <p:txBody>
          <a:bodyPr>
            <a:spAutoFit/>
          </a:bodyPr>
          <a:lstStyle/>
          <a:p>
            <a:pPr>
              <a:spcBef>
                <a:spcPct val="50000"/>
              </a:spcBef>
            </a:pPr>
            <a:r>
              <a:rPr lang="en-US">
                <a:solidFill>
                  <a:srgbClr val="0000CC"/>
                </a:solidFill>
              </a:rPr>
              <a:t>Chất dinh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6426"/>
                                        </p:tgtEl>
                                        <p:attrNameLst>
                                          <p:attrName>style.visibility</p:attrName>
                                        </p:attrNameLst>
                                      </p:cBhvr>
                                      <p:to>
                                        <p:strVal val="visible"/>
                                      </p:to>
                                    </p:set>
                                    <p:anim from="(-#ppt_w/2)" to="(#ppt_x)" calcmode="lin" valueType="num">
                                      <p:cBhvr>
                                        <p:cTn id="7" dur="600" fill="hold">
                                          <p:stCondLst>
                                            <p:cond delay="0"/>
                                          </p:stCondLst>
                                        </p:cTn>
                                        <p:tgtEl>
                                          <p:spTgt spid="16426"/>
                                        </p:tgtEl>
                                        <p:attrNameLst>
                                          <p:attrName>ppt_x</p:attrName>
                                        </p:attrNameLst>
                                      </p:cBhvr>
                                    </p:anim>
                                    <p:anim from="0" to="-1.0" calcmode="lin" valueType="num">
                                      <p:cBhvr>
                                        <p:cTn id="8" dur="200" decel="50000" autoRev="1" fill="hold">
                                          <p:stCondLst>
                                            <p:cond delay="600"/>
                                          </p:stCondLst>
                                        </p:cTn>
                                        <p:tgtEl>
                                          <p:spTgt spid="16426"/>
                                        </p:tgtEl>
                                        <p:attrNameLst>
                                          <p:attrName>xshear</p:attrName>
                                        </p:attrNameLst>
                                      </p:cBhvr>
                                    </p:anim>
                                    <p:animScale>
                                      <p:cBhvr>
                                        <p:cTn id="9" dur="200" decel="100000" autoRev="1" fill="hold">
                                          <p:stCondLst>
                                            <p:cond delay="600"/>
                                          </p:stCondLst>
                                        </p:cTn>
                                        <p:tgtEl>
                                          <p:spTgt spid="16426"/>
                                        </p:tgtEl>
                                      </p:cBhvr>
                                      <p:from x="100000" y="100000"/>
                                      <p:to x="80000" y="100000"/>
                                    </p:animScale>
                                    <p:anim by="(#ppt_h/3+#ppt_w*0.1)" calcmode="lin" valueType="num">
                                      <p:cBhvr additive="sum">
                                        <p:cTn id="10" dur="200" decel="100000" autoRev="1" fill="hold">
                                          <p:stCondLst>
                                            <p:cond delay="600"/>
                                          </p:stCondLst>
                                        </p:cTn>
                                        <p:tgtEl>
                                          <p:spTgt spid="16426"/>
                                        </p:tgtEl>
                                        <p:attrNameLst>
                                          <p:attrName>ppt_x</p:attrName>
                                        </p:attrNameLst>
                                      </p:cBhvr>
                                    </p:anim>
                                  </p:childTnLst>
                                </p:cTn>
                              </p:par>
                              <p:par>
                                <p:cTn id="11" presetID="34" presetClass="entr" presetSubtype="0" fill="hold" grpId="0" nodeType="withEffect">
                                  <p:stCondLst>
                                    <p:cond delay="0"/>
                                  </p:stCondLst>
                                  <p:childTnLst>
                                    <p:set>
                                      <p:cBhvr>
                                        <p:cTn id="12" dur="1" fill="hold">
                                          <p:stCondLst>
                                            <p:cond delay="0"/>
                                          </p:stCondLst>
                                        </p:cTn>
                                        <p:tgtEl>
                                          <p:spTgt spid="16427"/>
                                        </p:tgtEl>
                                        <p:attrNameLst>
                                          <p:attrName>style.visibility</p:attrName>
                                        </p:attrNameLst>
                                      </p:cBhvr>
                                      <p:to>
                                        <p:strVal val="visible"/>
                                      </p:to>
                                    </p:set>
                                    <p:anim from="(-#ppt_w/2)" to="(#ppt_x)" calcmode="lin" valueType="num">
                                      <p:cBhvr>
                                        <p:cTn id="13" dur="600" fill="hold">
                                          <p:stCondLst>
                                            <p:cond delay="0"/>
                                          </p:stCondLst>
                                        </p:cTn>
                                        <p:tgtEl>
                                          <p:spTgt spid="16427"/>
                                        </p:tgtEl>
                                        <p:attrNameLst>
                                          <p:attrName>ppt_x</p:attrName>
                                        </p:attrNameLst>
                                      </p:cBhvr>
                                    </p:anim>
                                    <p:anim from="0" to="-1.0" calcmode="lin" valueType="num">
                                      <p:cBhvr>
                                        <p:cTn id="14" dur="200" decel="50000" autoRev="1" fill="hold">
                                          <p:stCondLst>
                                            <p:cond delay="600"/>
                                          </p:stCondLst>
                                        </p:cTn>
                                        <p:tgtEl>
                                          <p:spTgt spid="16427"/>
                                        </p:tgtEl>
                                        <p:attrNameLst>
                                          <p:attrName>xshear</p:attrName>
                                        </p:attrNameLst>
                                      </p:cBhvr>
                                    </p:anim>
                                    <p:animScale>
                                      <p:cBhvr>
                                        <p:cTn id="15" dur="200" decel="100000" autoRev="1" fill="hold">
                                          <p:stCondLst>
                                            <p:cond delay="600"/>
                                          </p:stCondLst>
                                        </p:cTn>
                                        <p:tgtEl>
                                          <p:spTgt spid="16427"/>
                                        </p:tgtEl>
                                      </p:cBhvr>
                                      <p:from x="100000" y="100000"/>
                                      <p:to x="80000" y="100000"/>
                                    </p:animScale>
                                    <p:anim by="(#ppt_h/3+#ppt_w*0.1)" calcmode="lin" valueType="num">
                                      <p:cBhvr additive="sum">
                                        <p:cTn id="16" dur="200" decel="100000" autoRev="1" fill="hold">
                                          <p:stCondLst>
                                            <p:cond delay="600"/>
                                          </p:stCondLst>
                                        </p:cTn>
                                        <p:tgtEl>
                                          <p:spTgt spid="16427"/>
                                        </p:tgtEl>
                                        <p:attrNameLst>
                                          <p:attrName>ppt_x</p:attrName>
                                        </p:attrNameLst>
                                      </p:cBhvr>
                                    </p:anim>
                                  </p:childTnLst>
                                </p:cTn>
                              </p:par>
                              <p:par>
                                <p:cTn id="17" presetID="34" presetClass="entr" presetSubtype="0" fill="hold" grpId="0" nodeType="withEffect">
                                  <p:stCondLst>
                                    <p:cond delay="0"/>
                                  </p:stCondLst>
                                  <p:childTnLst>
                                    <p:set>
                                      <p:cBhvr>
                                        <p:cTn id="18" dur="1" fill="hold">
                                          <p:stCondLst>
                                            <p:cond delay="0"/>
                                          </p:stCondLst>
                                        </p:cTn>
                                        <p:tgtEl>
                                          <p:spTgt spid="16428"/>
                                        </p:tgtEl>
                                        <p:attrNameLst>
                                          <p:attrName>style.visibility</p:attrName>
                                        </p:attrNameLst>
                                      </p:cBhvr>
                                      <p:to>
                                        <p:strVal val="visible"/>
                                      </p:to>
                                    </p:set>
                                    <p:anim from="(-#ppt_w/2)" to="(#ppt_x)" calcmode="lin" valueType="num">
                                      <p:cBhvr>
                                        <p:cTn id="19" dur="600" fill="hold">
                                          <p:stCondLst>
                                            <p:cond delay="0"/>
                                          </p:stCondLst>
                                        </p:cTn>
                                        <p:tgtEl>
                                          <p:spTgt spid="16428"/>
                                        </p:tgtEl>
                                        <p:attrNameLst>
                                          <p:attrName>ppt_x</p:attrName>
                                        </p:attrNameLst>
                                      </p:cBhvr>
                                    </p:anim>
                                    <p:anim from="0" to="-1.0" calcmode="lin" valueType="num">
                                      <p:cBhvr>
                                        <p:cTn id="20" dur="200" decel="50000" autoRev="1" fill="hold">
                                          <p:stCondLst>
                                            <p:cond delay="600"/>
                                          </p:stCondLst>
                                        </p:cTn>
                                        <p:tgtEl>
                                          <p:spTgt spid="16428"/>
                                        </p:tgtEl>
                                        <p:attrNameLst>
                                          <p:attrName>xshear</p:attrName>
                                        </p:attrNameLst>
                                      </p:cBhvr>
                                    </p:anim>
                                    <p:animScale>
                                      <p:cBhvr>
                                        <p:cTn id="21" dur="200" decel="100000" autoRev="1" fill="hold">
                                          <p:stCondLst>
                                            <p:cond delay="600"/>
                                          </p:stCondLst>
                                        </p:cTn>
                                        <p:tgtEl>
                                          <p:spTgt spid="16428"/>
                                        </p:tgtEl>
                                      </p:cBhvr>
                                      <p:from x="100000" y="100000"/>
                                      <p:to x="80000" y="100000"/>
                                    </p:animScale>
                                    <p:anim by="(#ppt_h/3+#ppt_w*0.1)" calcmode="lin" valueType="num">
                                      <p:cBhvr additive="sum">
                                        <p:cTn id="22" dur="200" decel="100000" autoRev="1" fill="hold">
                                          <p:stCondLst>
                                            <p:cond delay="600"/>
                                          </p:stCondLst>
                                        </p:cTn>
                                        <p:tgtEl>
                                          <p:spTgt spid="16428"/>
                                        </p:tgtEl>
                                        <p:attrNameLst>
                                          <p:attrName>ppt_x</p:attrName>
                                        </p:attrNameLst>
                                      </p:cBhvr>
                                    </p:anim>
                                  </p:childTnLst>
                                </p:cTn>
                              </p:par>
                              <p:par>
                                <p:cTn id="23" presetID="34" presetClass="entr" presetSubtype="0" fill="hold" grpId="0" nodeType="withEffect">
                                  <p:stCondLst>
                                    <p:cond delay="0"/>
                                  </p:stCondLst>
                                  <p:childTnLst>
                                    <p:set>
                                      <p:cBhvr>
                                        <p:cTn id="24" dur="1" fill="hold">
                                          <p:stCondLst>
                                            <p:cond delay="0"/>
                                          </p:stCondLst>
                                        </p:cTn>
                                        <p:tgtEl>
                                          <p:spTgt spid="16429"/>
                                        </p:tgtEl>
                                        <p:attrNameLst>
                                          <p:attrName>style.visibility</p:attrName>
                                        </p:attrNameLst>
                                      </p:cBhvr>
                                      <p:to>
                                        <p:strVal val="visible"/>
                                      </p:to>
                                    </p:set>
                                    <p:anim from="(-#ppt_w/2)" to="(#ppt_x)" calcmode="lin" valueType="num">
                                      <p:cBhvr>
                                        <p:cTn id="25" dur="600" fill="hold">
                                          <p:stCondLst>
                                            <p:cond delay="0"/>
                                          </p:stCondLst>
                                        </p:cTn>
                                        <p:tgtEl>
                                          <p:spTgt spid="16429"/>
                                        </p:tgtEl>
                                        <p:attrNameLst>
                                          <p:attrName>ppt_x</p:attrName>
                                        </p:attrNameLst>
                                      </p:cBhvr>
                                    </p:anim>
                                    <p:anim from="0" to="-1.0" calcmode="lin" valueType="num">
                                      <p:cBhvr>
                                        <p:cTn id="26" dur="200" decel="50000" autoRev="1" fill="hold">
                                          <p:stCondLst>
                                            <p:cond delay="600"/>
                                          </p:stCondLst>
                                        </p:cTn>
                                        <p:tgtEl>
                                          <p:spTgt spid="16429"/>
                                        </p:tgtEl>
                                        <p:attrNameLst>
                                          <p:attrName>xshear</p:attrName>
                                        </p:attrNameLst>
                                      </p:cBhvr>
                                    </p:anim>
                                    <p:animScale>
                                      <p:cBhvr>
                                        <p:cTn id="27" dur="200" decel="100000" autoRev="1" fill="hold">
                                          <p:stCondLst>
                                            <p:cond delay="600"/>
                                          </p:stCondLst>
                                        </p:cTn>
                                        <p:tgtEl>
                                          <p:spTgt spid="16429"/>
                                        </p:tgtEl>
                                      </p:cBhvr>
                                      <p:from x="100000" y="100000"/>
                                      <p:to x="80000" y="100000"/>
                                    </p:animScale>
                                    <p:anim by="(#ppt_h/3+#ppt_w*0.1)" calcmode="lin" valueType="num">
                                      <p:cBhvr additive="sum">
                                        <p:cTn id="28" dur="200" decel="100000" autoRev="1" fill="hold">
                                          <p:stCondLst>
                                            <p:cond delay="600"/>
                                          </p:stCondLst>
                                        </p:cTn>
                                        <p:tgtEl>
                                          <p:spTgt spid="16429"/>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16430"/>
                                        </p:tgtEl>
                                        <p:attrNameLst>
                                          <p:attrName>style.visibility</p:attrName>
                                        </p:attrNameLst>
                                      </p:cBhvr>
                                      <p:to>
                                        <p:strVal val="visible"/>
                                      </p:to>
                                    </p:set>
                                    <p:anim from="(-#ppt_w/2)" to="(#ppt_x)" calcmode="lin" valueType="num">
                                      <p:cBhvr>
                                        <p:cTn id="31" dur="600" fill="hold">
                                          <p:stCondLst>
                                            <p:cond delay="0"/>
                                          </p:stCondLst>
                                        </p:cTn>
                                        <p:tgtEl>
                                          <p:spTgt spid="16430"/>
                                        </p:tgtEl>
                                        <p:attrNameLst>
                                          <p:attrName>ppt_x</p:attrName>
                                        </p:attrNameLst>
                                      </p:cBhvr>
                                    </p:anim>
                                    <p:anim from="0" to="-1.0" calcmode="lin" valueType="num">
                                      <p:cBhvr>
                                        <p:cTn id="32" dur="200" decel="50000" autoRev="1" fill="hold">
                                          <p:stCondLst>
                                            <p:cond delay="600"/>
                                          </p:stCondLst>
                                        </p:cTn>
                                        <p:tgtEl>
                                          <p:spTgt spid="16430"/>
                                        </p:tgtEl>
                                        <p:attrNameLst>
                                          <p:attrName>xshear</p:attrName>
                                        </p:attrNameLst>
                                      </p:cBhvr>
                                    </p:anim>
                                    <p:animScale>
                                      <p:cBhvr>
                                        <p:cTn id="33" dur="200" decel="100000" autoRev="1" fill="hold">
                                          <p:stCondLst>
                                            <p:cond delay="600"/>
                                          </p:stCondLst>
                                        </p:cTn>
                                        <p:tgtEl>
                                          <p:spTgt spid="16430"/>
                                        </p:tgtEl>
                                      </p:cBhvr>
                                      <p:from x="100000" y="100000"/>
                                      <p:to x="80000" y="100000"/>
                                    </p:animScale>
                                    <p:anim by="(#ppt_h/3+#ppt_w*0.1)" calcmode="lin" valueType="num">
                                      <p:cBhvr additive="sum">
                                        <p:cTn id="34" dur="200" decel="100000" autoRev="1" fill="hold">
                                          <p:stCondLst>
                                            <p:cond delay="600"/>
                                          </p:stCondLst>
                                        </p:cTn>
                                        <p:tgtEl>
                                          <p:spTgt spid="16430"/>
                                        </p:tgtEl>
                                        <p:attrNameLst>
                                          <p:attrName>ppt_x</p:attrName>
                                        </p:attrNameLst>
                                      </p:cBhvr>
                                    </p:anim>
                                  </p:childTnLst>
                                </p:cTn>
                              </p:par>
                              <p:par>
                                <p:cTn id="35" presetID="34" presetClass="entr" presetSubtype="0" fill="hold" grpId="0" nodeType="withEffect">
                                  <p:stCondLst>
                                    <p:cond delay="0"/>
                                  </p:stCondLst>
                                  <p:childTnLst>
                                    <p:set>
                                      <p:cBhvr>
                                        <p:cTn id="36" dur="1" fill="hold">
                                          <p:stCondLst>
                                            <p:cond delay="0"/>
                                          </p:stCondLst>
                                        </p:cTn>
                                        <p:tgtEl>
                                          <p:spTgt spid="16431"/>
                                        </p:tgtEl>
                                        <p:attrNameLst>
                                          <p:attrName>style.visibility</p:attrName>
                                        </p:attrNameLst>
                                      </p:cBhvr>
                                      <p:to>
                                        <p:strVal val="visible"/>
                                      </p:to>
                                    </p:set>
                                    <p:anim from="(-#ppt_w/2)" to="(#ppt_x)" calcmode="lin" valueType="num">
                                      <p:cBhvr>
                                        <p:cTn id="37" dur="600" fill="hold">
                                          <p:stCondLst>
                                            <p:cond delay="0"/>
                                          </p:stCondLst>
                                        </p:cTn>
                                        <p:tgtEl>
                                          <p:spTgt spid="16431"/>
                                        </p:tgtEl>
                                        <p:attrNameLst>
                                          <p:attrName>ppt_x</p:attrName>
                                        </p:attrNameLst>
                                      </p:cBhvr>
                                    </p:anim>
                                    <p:anim from="0" to="-1.0" calcmode="lin" valueType="num">
                                      <p:cBhvr>
                                        <p:cTn id="38" dur="200" decel="50000" autoRev="1" fill="hold">
                                          <p:stCondLst>
                                            <p:cond delay="600"/>
                                          </p:stCondLst>
                                        </p:cTn>
                                        <p:tgtEl>
                                          <p:spTgt spid="16431"/>
                                        </p:tgtEl>
                                        <p:attrNameLst>
                                          <p:attrName>xshear</p:attrName>
                                        </p:attrNameLst>
                                      </p:cBhvr>
                                    </p:anim>
                                    <p:animScale>
                                      <p:cBhvr>
                                        <p:cTn id="39" dur="200" decel="100000" autoRev="1" fill="hold">
                                          <p:stCondLst>
                                            <p:cond delay="600"/>
                                          </p:stCondLst>
                                        </p:cTn>
                                        <p:tgtEl>
                                          <p:spTgt spid="16431"/>
                                        </p:tgtEl>
                                      </p:cBhvr>
                                      <p:from x="100000" y="100000"/>
                                      <p:to x="80000" y="100000"/>
                                    </p:animScale>
                                    <p:anim by="(#ppt_h/3+#ppt_w*0.1)" calcmode="lin" valueType="num">
                                      <p:cBhvr additive="sum">
                                        <p:cTn id="40" dur="200" decel="100000" autoRev="1" fill="hold">
                                          <p:stCondLst>
                                            <p:cond delay="600"/>
                                          </p:stCondLst>
                                        </p:cTn>
                                        <p:tgtEl>
                                          <p:spTgt spid="16431"/>
                                        </p:tgtEl>
                                        <p:attrNameLst>
                                          <p:attrName>ppt_x</p:attrName>
                                        </p:attrNameLst>
                                      </p:cBhvr>
                                    </p:anim>
                                  </p:childTnLst>
                                </p:cTn>
                              </p:par>
                            </p:childTnLst>
                          </p:cTn>
                        </p:par>
                      </p:childTnLst>
                    </p:cTn>
                  </p:par>
                  <p:par>
                    <p:cTn id="41" fill="hold">
                      <p:stCondLst>
                        <p:cond delay="indefinite"/>
                      </p:stCondLst>
                      <p:childTnLst>
                        <p:par>
                          <p:cTn id="42" fill="hold">
                            <p:stCondLst>
                              <p:cond delay="0"/>
                            </p:stCondLst>
                            <p:childTnLst>
                              <p:par>
                                <p:cTn id="43" presetID="45" presetClass="exit" presetSubtype="0" fill="hold" grpId="0" nodeType="clickEffect">
                                  <p:stCondLst>
                                    <p:cond delay="0"/>
                                  </p:stCondLst>
                                  <p:iterate type="lt">
                                    <p:tmPct val="10000"/>
                                  </p:iterate>
                                  <p:childTnLst>
                                    <p:animEffect transition="out" filter="fade">
                                      <p:cBhvr>
                                        <p:cTn id="44" dur="2000"/>
                                        <p:tgtEl>
                                          <p:spTgt spid="16403"/>
                                        </p:tgtEl>
                                      </p:cBhvr>
                                    </p:animEffect>
                                    <p:anim calcmode="lin" valueType="num">
                                      <p:cBhvr>
                                        <p:cTn id="45" dur="2000"/>
                                        <p:tgtEl>
                                          <p:spTgt spid="1640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6" dur="2000"/>
                                        <p:tgtEl>
                                          <p:spTgt spid="16403"/>
                                        </p:tgtEl>
                                        <p:attrNameLst>
                                          <p:attrName>ppt_h</p:attrName>
                                        </p:attrNameLst>
                                      </p:cBhvr>
                                      <p:tavLst>
                                        <p:tav tm="0">
                                          <p:val>
                                            <p:strVal val="ppt_h"/>
                                          </p:val>
                                        </p:tav>
                                        <p:tav tm="100000">
                                          <p:val>
                                            <p:strVal val="ppt_h"/>
                                          </p:val>
                                        </p:tav>
                                      </p:tavLst>
                                    </p:anim>
                                    <p:set>
                                      <p:cBhvr>
                                        <p:cTn id="47" dur="1" fill="hold">
                                          <p:stCondLst>
                                            <p:cond delay="1999"/>
                                          </p:stCondLst>
                                        </p:cTn>
                                        <p:tgtEl>
                                          <p:spTgt spid="16403"/>
                                        </p:tgtEl>
                                        <p:attrNameLst>
                                          <p:attrName>style.visibility</p:attrName>
                                        </p:attrNameLst>
                                      </p:cBhvr>
                                      <p:to>
                                        <p:strVal val="hidden"/>
                                      </p:to>
                                    </p:set>
                                  </p:childTnLst>
                                </p:cTn>
                              </p:par>
                              <p:par>
                                <p:cTn id="48" presetID="45" presetClass="exit" presetSubtype="0" fill="hold" grpId="0" nodeType="withEffect">
                                  <p:stCondLst>
                                    <p:cond delay="0"/>
                                  </p:stCondLst>
                                  <p:iterate type="lt">
                                    <p:tmPct val="10000"/>
                                  </p:iterate>
                                  <p:childTnLst>
                                    <p:animEffect transition="out" filter="fade">
                                      <p:cBhvr>
                                        <p:cTn id="49" dur="2000"/>
                                        <p:tgtEl>
                                          <p:spTgt spid="16404"/>
                                        </p:tgtEl>
                                      </p:cBhvr>
                                    </p:animEffect>
                                    <p:anim calcmode="lin" valueType="num">
                                      <p:cBhvr>
                                        <p:cTn id="50" dur="2000"/>
                                        <p:tgtEl>
                                          <p:spTgt spid="1640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1" dur="2000"/>
                                        <p:tgtEl>
                                          <p:spTgt spid="16404"/>
                                        </p:tgtEl>
                                        <p:attrNameLst>
                                          <p:attrName>ppt_h</p:attrName>
                                        </p:attrNameLst>
                                      </p:cBhvr>
                                      <p:tavLst>
                                        <p:tav tm="0">
                                          <p:val>
                                            <p:strVal val="ppt_h"/>
                                          </p:val>
                                        </p:tav>
                                        <p:tav tm="100000">
                                          <p:val>
                                            <p:strVal val="ppt_h"/>
                                          </p:val>
                                        </p:tav>
                                      </p:tavLst>
                                    </p:anim>
                                    <p:set>
                                      <p:cBhvr>
                                        <p:cTn id="52" dur="1" fill="hold">
                                          <p:stCondLst>
                                            <p:cond delay="1999"/>
                                          </p:stCondLst>
                                        </p:cTn>
                                        <p:tgtEl>
                                          <p:spTgt spid="16404"/>
                                        </p:tgtEl>
                                        <p:attrNameLst>
                                          <p:attrName>style.visibility</p:attrName>
                                        </p:attrNameLst>
                                      </p:cBhvr>
                                      <p:to>
                                        <p:strVal val="hidden"/>
                                      </p:to>
                                    </p:set>
                                  </p:childTnLst>
                                </p:cTn>
                              </p:par>
                              <p:par>
                                <p:cTn id="53" presetID="45" presetClass="exit" presetSubtype="0" fill="hold" grpId="0" nodeType="withEffect">
                                  <p:stCondLst>
                                    <p:cond delay="0"/>
                                  </p:stCondLst>
                                  <p:iterate type="lt">
                                    <p:tmPct val="10000"/>
                                  </p:iterate>
                                  <p:childTnLst>
                                    <p:animEffect transition="out" filter="fade">
                                      <p:cBhvr>
                                        <p:cTn id="54" dur="2000"/>
                                        <p:tgtEl>
                                          <p:spTgt spid="16415"/>
                                        </p:tgtEl>
                                      </p:cBhvr>
                                    </p:animEffect>
                                    <p:anim calcmode="lin" valueType="num">
                                      <p:cBhvr>
                                        <p:cTn id="55" dur="2000"/>
                                        <p:tgtEl>
                                          <p:spTgt spid="1641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2000"/>
                                        <p:tgtEl>
                                          <p:spTgt spid="16415"/>
                                        </p:tgtEl>
                                        <p:attrNameLst>
                                          <p:attrName>ppt_h</p:attrName>
                                        </p:attrNameLst>
                                      </p:cBhvr>
                                      <p:tavLst>
                                        <p:tav tm="0">
                                          <p:val>
                                            <p:strVal val="ppt_h"/>
                                          </p:val>
                                        </p:tav>
                                        <p:tav tm="100000">
                                          <p:val>
                                            <p:strVal val="ppt_h"/>
                                          </p:val>
                                        </p:tav>
                                      </p:tavLst>
                                    </p:anim>
                                    <p:set>
                                      <p:cBhvr>
                                        <p:cTn id="57" dur="1" fill="hold">
                                          <p:stCondLst>
                                            <p:cond delay="1999"/>
                                          </p:stCondLst>
                                        </p:cTn>
                                        <p:tgtEl>
                                          <p:spTgt spid="16415"/>
                                        </p:tgtEl>
                                        <p:attrNameLst>
                                          <p:attrName>style.visibility</p:attrName>
                                        </p:attrNameLst>
                                      </p:cBhvr>
                                      <p:to>
                                        <p:strVal val="hidden"/>
                                      </p:to>
                                    </p:set>
                                  </p:childTnLst>
                                </p:cTn>
                              </p:par>
                              <p:par>
                                <p:cTn id="58" presetID="45" presetClass="exit" presetSubtype="0" fill="hold" grpId="0" nodeType="withEffect">
                                  <p:stCondLst>
                                    <p:cond delay="0"/>
                                  </p:stCondLst>
                                  <p:iterate type="lt">
                                    <p:tmPct val="10000"/>
                                  </p:iterate>
                                  <p:childTnLst>
                                    <p:animEffect transition="out" filter="fade">
                                      <p:cBhvr>
                                        <p:cTn id="59" dur="2000"/>
                                        <p:tgtEl>
                                          <p:spTgt spid="16417"/>
                                        </p:tgtEl>
                                      </p:cBhvr>
                                    </p:animEffect>
                                    <p:anim calcmode="lin" valueType="num">
                                      <p:cBhvr>
                                        <p:cTn id="60" dur="2000"/>
                                        <p:tgtEl>
                                          <p:spTgt spid="164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1" dur="2000"/>
                                        <p:tgtEl>
                                          <p:spTgt spid="16417"/>
                                        </p:tgtEl>
                                        <p:attrNameLst>
                                          <p:attrName>ppt_h</p:attrName>
                                        </p:attrNameLst>
                                      </p:cBhvr>
                                      <p:tavLst>
                                        <p:tav tm="0">
                                          <p:val>
                                            <p:strVal val="ppt_h"/>
                                          </p:val>
                                        </p:tav>
                                        <p:tav tm="100000">
                                          <p:val>
                                            <p:strVal val="ppt_h"/>
                                          </p:val>
                                        </p:tav>
                                      </p:tavLst>
                                    </p:anim>
                                    <p:set>
                                      <p:cBhvr>
                                        <p:cTn id="62" dur="1" fill="hold">
                                          <p:stCondLst>
                                            <p:cond delay="1999"/>
                                          </p:stCondLst>
                                        </p:cTn>
                                        <p:tgtEl>
                                          <p:spTgt spid="16417"/>
                                        </p:tgtEl>
                                        <p:attrNameLst>
                                          <p:attrName>style.visibility</p:attrName>
                                        </p:attrNameLst>
                                      </p:cBhvr>
                                      <p:to>
                                        <p:strVal val="hidden"/>
                                      </p:to>
                                    </p:set>
                                  </p:childTnLst>
                                </p:cTn>
                              </p:par>
                              <p:par>
                                <p:cTn id="63" presetID="45" presetClass="exit" presetSubtype="0" fill="hold" grpId="0" nodeType="withEffect">
                                  <p:stCondLst>
                                    <p:cond delay="0"/>
                                  </p:stCondLst>
                                  <p:iterate type="lt">
                                    <p:tmPct val="10000"/>
                                  </p:iterate>
                                  <p:childTnLst>
                                    <p:animEffect transition="out" filter="fade">
                                      <p:cBhvr>
                                        <p:cTn id="64" dur="2000"/>
                                        <p:tgtEl>
                                          <p:spTgt spid="16416"/>
                                        </p:tgtEl>
                                      </p:cBhvr>
                                    </p:animEffect>
                                    <p:anim calcmode="lin" valueType="num">
                                      <p:cBhvr>
                                        <p:cTn id="65" dur="2000"/>
                                        <p:tgtEl>
                                          <p:spTgt spid="1641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6" dur="2000"/>
                                        <p:tgtEl>
                                          <p:spTgt spid="16416"/>
                                        </p:tgtEl>
                                        <p:attrNameLst>
                                          <p:attrName>ppt_h</p:attrName>
                                        </p:attrNameLst>
                                      </p:cBhvr>
                                      <p:tavLst>
                                        <p:tav tm="0">
                                          <p:val>
                                            <p:strVal val="ppt_h"/>
                                          </p:val>
                                        </p:tav>
                                        <p:tav tm="100000">
                                          <p:val>
                                            <p:strVal val="ppt_h"/>
                                          </p:val>
                                        </p:tav>
                                      </p:tavLst>
                                    </p:anim>
                                    <p:set>
                                      <p:cBhvr>
                                        <p:cTn id="67" dur="1" fill="hold">
                                          <p:stCondLst>
                                            <p:cond delay="1999"/>
                                          </p:stCondLst>
                                        </p:cTn>
                                        <p:tgtEl>
                                          <p:spTgt spid="16416"/>
                                        </p:tgtEl>
                                        <p:attrNameLst>
                                          <p:attrName>style.visibility</p:attrName>
                                        </p:attrNameLst>
                                      </p:cBhvr>
                                      <p:to>
                                        <p:strVal val="hidden"/>
                                      </p:to>
                                    </p:set>
                                  </p:childTnLst>
                                </p:cTn>
                              </p:par>
                              <p:par>
                                <p:cTn id="68" presetID="45" presetClass="exit" presetSubtype="0" fill="hold" grpId="0" nodeType="withEffect">
                                  <p:stCondLst>
                                    <p:cond delay="0"/>
                                  </p:stCondLst>
                                  <p:iterate type="lt">
                                    <p:tmPct val="10000"/>
                                  </p:iterate>
                                  <p:childTnLst>
                                    <p:animEffect transition="out" filter="fade">
                                      <p:cBhvr>
                                        <p:cTn id="69" dur="2000"/>
                                        <p:tgtEl>
                                          <p:spTgt spid="16418"/>
                                        </p:tgtEl>
                                      </p:cBhvr>
                                    </p:animEffect>
                                    <p:anim calcmode="lin" valueType="num">
                                      <p:cBhvr>
                                        <p:cTn id="70" dur="2000"/>
                                        <p:tgtEl>
                                          <p:spTgt spid="1641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71" dur="2000"/>
                                        <p:tgtEl>
                                          <p:spTgt spid="16418"/>
                                        </p:tgtEl>
                                        <p:attrNameLst>
                                          <p:attrName>ppt_h</p:attrName>
                                        </p:attrNameLst>
                                      </p:cBhvr>
                                      <p:tavLst>
                                        <p:tav tm="0">
                                          <p:val>
                                            <p:strVal val="ppt_h"/>
                                          </p:val>
                                        </p:tav>
                                        <p:tav tm="100000">
                                          <p:val>
                                            <p:strVal val="ppt_h"/>
                                          </p:val>
                                        </p:tav>
                                      </p:tavLst>
                                    </p:anim>
                                    <p:set>
                                      <p:cBhvr>
                                        <p:cTn id="72" dur="1" fill="hold">
                                          <p:stCondLst>
                                            <p:cond delay="1999"/>
                                          </p:stCondLst>
                                        </p:cTn>
                                        <p:tgtEl>
                                          <p:spTgt spid="164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3" grpId="0"/>
      <p:bldP spid="16404" grpId="0"/>
      <p:bldP spid="16415" grpId="0"/>
      <p:bldP spid="16416" grpId="0"/>
      <p:bldP spid="16417" grpId="0"/>
      <p:bldP spid="16418" grpId="0"/>
      <p:bldP spid="16426" grpId="0"/>
      <p:bldP spid="16427" grpId="0"/>
      <p:bldP spid="16428" grpId="0"/>
      <p:bldP spid="16429" grpId="0"/>
      <p:bldP spid="16430" grpId="0"/>
      <p:bldP spid="1643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Text Box 5"/>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7414"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7415" name="Text Box 7"/>
          <p:cNvSpPr txBox="1">
            <a:spLocks noChangeArrowheads="1"/>
          </p:cNvSpPr>
          <p:nvPr/>
        </p:nvSpPr>
        <p:spPr bwMode="auto">
          <a:xfrm>
            <a:off x="609600" y="1905000"/>
            <a:ext cx="7086600" cy="822325"/>
          </a:xfrm>
          <a:prstGeom prst="rect">
            <a:avLst/>
          </a:prstGeom>
          <a:noFill/>
          <a:ln w="9525">
            <a:noFill/>
            <a:miter lim="800000"/>
            <a:headEnd/>
            <a:tailEnd/>
          </a:ln>
          <a:effectLst/>
        </p:spPr>
        <p:txBody>
          <a:bodyPr>
            <a:spAutoFit/>
          </a:bodyPr>
          <a:lstStyle/>
          <a:p>
            <a:pPr>
              <a:spcBef>
                <a:spcPct val="50000"/>
              </a:spcBef>
            </a:pPr>
            <a:r>
              <a:rPr lang="en-US" sz="2400" i="1">
                <a:solidFill>
                  <a:schemeClr val="hlink"/>
                </a:solidFill>
              </a:rPr>
              <a:t>Hằng ngày, cơ thể người phải lấy những gì từ môi trường và thải ra môi trường những gì?</a:t>
            </a:r>
          </a:p>
        </p:txBody>
      </p:sp>
      <p:sp>
        <p:nvSpPr>
          <p:cNvPr id="17418" name="Text Box 10"/>
          <p:cNvSpPr txBox="1">
            <a:spLocks noChangeArrowheads="1"/>
          </p:cNvSpPr>
          <p:nvPr/>
        </p:nvSpPr>
        <p:spPr bwMode="auto">
          <a:xfrm>
            <a:off x="4090988" y="2971800"/>
            <a:ext cx="1090612" cy="45720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Nước,</a:t>
            </a:r>
          </a:p>
        </p:txBody>
      </p:sp>
      <p:sp>
        <p:nvSpPr>
          <p:cNvPr id="17419" name="Text Box 11"/>
          <p:cNvSpPr txBox="1">
            <a:spLocks noChangeArrowheads="1"/>
          </p:cNvSpPr>
          <p:nvPr/>
        </p:nvSpPr>
        <p:spPr bwMode="auto">
          <a:xfrm>
            <a:off x="5005388" y="2981325"/>
            <a:ext cx="1371600" cy="45720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thức ăn,</a:t>
            </a:r>
          </a:p>
        </p:txBody>
      </p:sp>
      <p:sp>
        <p:nvSpPr>
          <p:cNvPr id="17420" name="Text Box 12"/>
          <p:cNvSpPr txBox="1">
            <a:spLocks noChangeArrowheads="1"/>
          </p:cNvSpPr>
          <p:nvPr/>
        </p:nvSpPr>
        <p:spPr bwMode="auto">
          <a:xfrm>
            <a:off x="6186488" y="2990850"/>
            <a:ext cx="1600200" cy="45720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khí ô-xi</a:t>
            </a:r>
          </a:p>
        </p:txBody>
      </p:sp>
      <p:sp>
        <p:nvSpPr>
          <p:cNvPr id="17422" name="Text Box 14"/>
          <p:cNvSpPr txBox="1">
            <a:spLocks noChangeArrowheads="1"/>
          </p:cNvSpPr>
          <p:nvPr/>
        </p:nvSpPr>
        <p:spPr bwMode="auto">
          <a:xfrm>
            <a:off x="4171950" y="3657600"/>
            <a:ext cx="2209800" cy="45720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khí các-bô-níc,</a:t>
            </a:r>
            <a:r>
              <a:rPr lang="en-US" sz="2400"/>
              <a:t> </a:t>
            </a:r>
          </a:p>
        </p:txBody>
      </p:sp>
      <p:sp>
        <p:nvSpPr>
          <p:cNvPr id="17423" name="Text Box 15"/>
          <p:cNvSpPr txBox="1">
            <a:spLocks noChangeArrowheads="1"/>
          </p:cNvSpPr>
          <p:nvPr/>
        </p:nvSpPr>
        <p:spPr bwMode="auto">
          <a:xfrm>
            <a:off x="6248400" y="3657600"/>
            <a:ext cx="1066800" cy="45720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phân,</a:t>
            </a:r>
          </a:p>
        </p:txBody>
      </p:sp>
      <p:sp>
        <p:nvSpPr>
          <p:cNvPr id="17424" name="Text Box 16"/>
          <p:cNvSpPr txBox="1">
            <a:spLocks noChangeArrowheads="1"/>
          </p:cNvSpPr>
          <p:nvPr/>
        </p:nvSpPr>
        <p:spPr bwMode="auto">
          <a:xfrm>
            <a:off x="7162800" y="3657600"/>
            <a:ext cx="1600200" cy="45720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nước tiểu</a:t>
            </a:r>
          </a:p>
        </p:txBody>
      </p:sp>
      <p:sp>
        <p:nvSpPr>
          <p:cNvPr id="17427" name="Text Box 19"/>
          <p:cNvSpPr txBox="1">
            <a:spLocks noChangeArrowheads="1"/>
          </p:cNvSpPr>
          <p:nvPr/>
        </p:nvSpPr>
        <p:spPr bwMode="auto">
          <a:xfrm>
            <a:off x="585788" y="2967038"/>
            <a:ext cx="3733800" cy="457200"/>
          </a:xfrm>
          <a:prstGeom prst="rect">
            <a:avLst/>
          </a:prstGeom>
          <a:noFill/>
          <a:ln w="9525">
            <a:noFill/>
            <a:miter lim="800000"/>
            <a:headEnd/>
            <a:tailEnd/>
          </a:ln>
          <a:effectLst/>
        </p:spPr>
        <p:txBody>
          <a:bodyPr>
            <a:spAutoFit/>
          </a:bodyPr>
          <a:lstStyle/>
          <a:p>
            <a:pPr>
              <a:spcBef>
                <a:spcPct val="50000"/>
              </a:spcBef>
            </a:pPr>
            <a:r>
              <a:rPr lang="en-US" sz="2400">
                <a:solidFill>
                  <a:srgbClr val="0000FF"/>
                </a:solidFill>
              </a:rPr>
              <a:t>Cơ thể lấy từ môi trường:</a:t>
            </a:r>
          </a:p>
        </p:txBody>
      </p:sp>
      <p:sp>
        <p:nvSpPr>
          <p:cNvPr id="17428" name="Text Box 20"/>
          <p:cNvSpPr txBox="1">
            <a:spLocks noChangeArrowheads="1"/>
          </p:cNvSpPr>
          <p:nvPr/>
        </p:nvSpPr>
        <p:spPr bwMode="auto">
          <a:xfrm>
            <a:off x="561975" y="3657600"/>
            <a:ext cx="3733800" cy="457200"/>
          </a:xfrm>
          <a:prstGeom prst="rect">
            <a:avLst/>
          </a:prstGeom>
          <a:noFill/>
          <a:ln w="9525">
            <a:noFill/>
            <a:miter lim="800000"/>
            <a:headEnd/>
            <a:tailEnd/>
          </a:ln>
          <a:effectLst/>
        </p:spPr>
        <p:txBody>
          <a:bodyPr>
            <a:spAutoFit/>
          </a:bodyPr>
          <a:lstStyle/>
          <a:p>
            <a:pPr>
              <a:spcBef>
                <a:spcPct val="50000"/>
              </a:spcBef>
            </a:pPr>
            <a:r>
              <a:rPr lang="en-US" sz="2400">
                <a:solidFill>
                  <a:srgbClr val="0000FF"/>
                </a:solidFill>
              </a:rPr>
              <a:t>Cơ thể thải ra môi trường: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5"/>
                                        </p:tgtEl>
                                        <p:attrNameLst>
                                          <p:attrName>style.visibility</p:attrName>
                                        </p:attrNameLst>
                                      </p:cBhvr>
                                      <p:to>
                                        <p:strVal val="visible"/>
                                      </p:to>
                                    </p:set>
                                    <p:animEffect transition="in" filter="wipe(down)">
                                      <p:cBhvr>
                                        <p:cTn id="7" dur="500"/>
                                        <p:tgtEl>
                                          <p:spTgt spid="17415"/>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17427"/>
                                        </p:tgtEl>
                                        <p:attrNameLst>
                                          <p:attrName>style.visibility</p:attrName>
                                        </p:attrNameLst>
                                      </p:cBhvr>
                                      <p:to>
                                        <p:strVal val="visible"/>
                                      </p:to>
                                    </p:set>
                                    <p:animEffect transition="in" filter="fade">
                                      <p:cBhvr>
                                        <p:cTn id="12" dur="800" decel="100000"/>
                                        <p:tgtEl>
                                          <p:spTgt spid="17427"/>
                                        </p:tgtEl>
                                      </p:cBhvr>
                                    </p:animEffect>
                                    <p:anim calcmode="lin" valueType="num">
                                      <p:cBhvr>
                                        <p:cTn id="13" dur="800" decel="100000" fill="hold"/>
                                        <p:tgtEl>
                                          <p:spTgt spid="17427"/>
                                        </p:tgtEl>
                                        <p:attrNameLst>
                                          <p:attrName>style.rotation</p:attrName>
                                        </p:attrNameLst>
                                      </p:cBhvr>
                                      <p:tavLst>
                                        <p:tav tm="0">
                                          <p:val>
                                            <p:fltVal val="-90"/>
                                          </p:val>
                                        </p:tav>
                                        <p:tav tm="100000">
                                          <p:val>
                                            <p:fltVal val="0"/>
                                          </p:val>
                                        </p:tav>
                                      </p:tavLst>
                                    </p:anim>
                                    <p:anim calcmode="lin" valueType="num">
                                      <p:cBhvr>
                                        <p:cTn id="14" dur="800" decel="100000" fill="hold"/>
                                        <p:tgtEl>
                                          <p:spTgt spid="17427"/>
                                        </p:tgtEl>
                                        <p:attrNameLst>
                                          <p:attrName>ppt_x</p:attrName>
                                        </p:attrNameLst>
                                      </p:cBhvr>
                                      <p:tavLst>
                                        <p:tav tm="0">
                                          <p:val>
                                            <p:strVal val="#ppt_x+0.4"/>
                                          </p:val>
                                        </p:tav>
                                        <p:tav tm="100000">
                                          <p:val>
                                            <p:strVal val="#ppt_x-0.05"/>
                                          </p:val>
                                        </p:tav>
                                      </p:tavLst>
                                    </p:anim>
                                    <p:anim calcmode="lin" valueType="num">
                                      <p:cBhvr>
                                        <p:cTn id="15" dur="800" decel="100000" fill="hold"/>
                                        <p:tgtEl>
                                          <p:spTgt spid="17427"/>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17427"/>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17427"/>
                                        </p:tgtEl>
                                        <p:attrNameLst>
                                          <p:attrName>ppt_y</p:attrName>
                                        </p:attrNameLst>
                                      </p:cBhvr>
                                      <p:tavLst>
                                        <p:tav tm="0">
                                          <p:val>
                                            <p:strVal val="#ppt_y+0.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1" presetClass="entr" presetSubtype="0" fill="hold" grpId="0" nodeType="clickEffect">
                                  <p:stCondLst>
                                    <p:cond delay="0"/>
                                  </p:stCondLst>
                                  <p:childTnLst>
                                    <p:set>
                                      <p:cBhvr>
                                        <p:cTn id="21" dur="1" fill="hold">
                                          <p:stCondLst>
                                            <p:cond delay="0"/>
                                          </p:stCondLst>
                                        </p:cTn>
                                        <p:tgtEl>
                                          <p:spTgt spid="17418"/>
                                        </p:tgtEl>
                                        <p:attrNameLst>
                                          <p:attrName>style.visibility</p:attrName>
                                        </p:attrNameLst>
                                      </p:cBhvr>
                                      <p:to>
                                        <p:strVal val="visible"/>
                                      </p:to>
                                    </p:set>
                                    <p:animEffect transition="in" filter="fade">
                                      <p:cBhvr>
                                        <p:cTn id="22" dur="770" decel="100000"/>
                                        <p:tgtEl>
                                          <p:spTgt spid="17418"/>
                                        </p:tgtEl>
                                      </p:cBhvr>
                                    </p:animEffect>
                                    <p:animScale>
                                      <p:cBhvr>
                                        <p:cTn id="23" dur="770" decel="100000"/>
                                        <p:tgtEl>
                                          <p:spTgt spid="17418"/>
                                        </p:tgtEl>
                                      </p:cBhvr>
                                      <p:from x="10000" y="10000"/>
                                      <p:to x="200000" y="450000"/>
                                    </p:animScale>
                                    <p:animScale>
                                      <p:cBhvr>
                                        <p:cTn id="24" dur="1230" accel="100000" fill="hold">
                                          <p:stCondLst>
                                            <p:cond delay="770"/>
                                          </p:stCondLst>
                                        </p:cTn>
                                        <p:tgtEl>
                                          <p:spTgt spid="17418"/>
                                        </p:tgtEl>
                                      </p:cBhvr>
                                      <p:from x="200000" y="450000"/>
                                      <p:to x="100000" y="100000"/>
                                    </p:animScale>
                                    <p:set>
                                      <p:cBhvr>
                                        <p:cTn id="25" dur="770" fill="hold"/>
                                        <p:tgtEl>
                                          <p:spTgt spid="17418"/>
                                        </p:tgtEl>
                                        <p:attrNameLst>
                                          <p:attrName>ppt_x</p:attrName>
                                        </p:attrNameLst>
                                      </p:cBhvr>
                                      <p:to>
                                        <p:strVal val="(0.5)"/>
                                      </p:to>
                                    </p:set>
                                    <p:anim from="(0.5)" to="(#ppt_x)" calcmode="lin" valueType="num">
                                      <p:cBhvr>
                                        <p:cTn id="26" dur="1230" accel="100000" fill="hold">
                                          <p:stCondLst>
                                            <p:cond delay="770"/>
                                          </p:stCondLst>
                                        </p:cTn>
                                        <p:tgtEl>
                                          <p:spTgt spid="17418"/>
                                        </p:tgtEl>
                                        <p:attrNameLst>
                                          <p:attrName>ppt_x</p:attrName>
                                        </p:attrNameLst>
                                      </p:cBhvr>
                                    </p:anim>
                                    <p:set>
                                      <p:cBhvr>
                                        <p:cTn id="27" dur="770" fill="hold"/>
                                        <p:tgtEl>
                                          <p:spTgt spid="17418"/>
                                        </p:tgtEl>
                                        <p:attrNameLst>
                                          <p:attrName>ppt_y</p:attrName>
                                        </p:attrNameLst>
                                      </p:cBhvr>
                                      <p:to>
                                        <p:strVal val="(#ppt_y+0.4)"/>
                                      </p:to>
                                    </p:set>
                                    <p:anim from="(#ppt_y+0.4)" to="(#ppt_y)" calcmode="lin" valueType="num">
                                      <p:cBhvr>
                                        <p:cTn id="28" dur="1230" accel="100000" fill="hold">
                                          <p:stCondLst>
                                            <p:cond delay="770"/>
                                          </p:stCondLst>
                                        </p:cTn>
                                        <p:tgtEl>
                                          <p:spTgt spid="17418"/>
                                        </p:tgtEl>
                                        <p:attrNameLst>
                                          <p:attrName>ppt_y</p:attrName>
                                        </p:attrNameLst>
                                      </p:cBhvr>
                                    </p:anim>
                                  </p:childTnLst>
                                </p:cTn>
                              </p:par>
                            </p:childTnLst>
                          </p:cTn>
                        </p:par>
                      </p:childTnLst>
                    </p:cTn>
                  </p:par>
                  <p:par>
                    <p:cTn id="29" fill="hold">
                      <p:stCondLst>
                        <p:cond delay="indefinite"/>
                      </p:stCondLst>
                      <p:childTnLst>
                        <p:par>
                          <p:cTn id="30" fill="hold">
                            <p:stCondLst>
                              <p:cond delay="0"/>
                            </p:stCondLst>
                            <p:childTnLst>
                              <p:par>
                                <p:cTn id="31" presetID="51" presetClass="entr" presetSubtype="0" fill="hold" grpId="0" nodeType="clickEffect">
                                  <p:stCondLst>
                                    <p:cond delay="0"/>
                                  </p:stCondLst>
                                  <p:childTnLst>
                                    <p:set>
                                      <p:cBhvr>
                                        <p:cTn id="32" dur="1" fill="hold">
                                          <p:stCondLst>
                                            <p:cond delay="0"/>
                                          </p:stCondLst>
                                        </p:cTn>
                                        <p:tgtEl>
                                          <p:spTgt spid="17419"/>
                                        </p:tgtEl>
                                        <p:attrNameLst>
                                          <p:attrName>style.visibility</p:attrName>
                                        </p:attrNameLst>
                                      </p:cBhvr>
                                      <p:to>
                                        <p:strVal val="visible"/>
                                      </p:to>
                                    </p:set>
                                    <p:animEffect transition="in" filter="fade">
                                      <p:cBhvr>
                                        <p:cTn id="33" dur="770" decel="100000"/>
                                        <p:tgtEl>
                                          <p:spTgt spid="17419"/>
                                        </p:tgtEl>
                                      </p:cBhvr>
                                    </p:animEffect>
                                    <p:animScale>
                                      <p:cBhvr>
                                        <p:cTn id="34" dur="770" decel="100000"/>
                                        <p:tgtEl>
                                          <p:spTgt spid="17419"/>
                                        </p:tgtEl>
                                      </p:cBhvr>
                                      <p:from x="10000" y="10000"/>
                                      <p:to x="200000" y="450000"/>
                                    </p:animScale>
                                    <p:animScale>
                                      <p:cBhvr>
                                        <p:cTn id="35" dur="1230" accel="100000" fill="hold">
                                          <p:stCondLst>
                                            <p:cond delay="770"/>
                                          </p:stCondLst>
                                        </p:cTn>
                                        <p:tgtEl>
                                          <p:spTgt spid="17419"/>
                                        </p:tgtEl>
                                      </p:cBhvr>
                                      <p:from x="200000" y="450000"/>
                                      <p:to x="100000" y="100000"/>
                                    </p:animScale>
                                    <p:set>
                                      <p:cBhvr>
                                        <p:cTn id="36" dur="770" fill="hold"/>
                                        <p:tgtEl>
                                          <p:spTgt spid="17419"/>
                                        </p:tgtEl>
                                        <p:attrNameLst>
                                          <p:attrName>ppt_x</p:attrName>
                                        </p:attrNameLst>
                                      </p:cBhvr>
                                      <p:to>
                                        <p:strVal val="(0.5)"/>
                                      </p:to>
                                    </p:set>
                                    <p:anim from="(0.5)" to="(#ppt_x)" calcmode="lin" valueType="num">
                                      <p:cBhvr>
                                        <p:cTn id="37" dur="1230" accel="100000" fill="hold">
                                          <p:stCondLst>
                                            <p:cond delay="770"/>
                                          </p:stCondLst>
                                        </p:cTn>
                                        <p:tgtEl>
                                          <p:spTgt spid="17419"/>
                                        </p:tgtEl>
                                        <p:attrNameLst>
                                          <p:attrName>ppt_x</p:attrName>
                                        </p:attrNameLst>
                                      </p:cBhvr>
                                    </p:anim>
                                    <p:set>
                                      <p:cBhvr>
                                        <p:cTn id="38" dur="770" fill="hold"/>
                                        <p:tgtEl>
                                          <p:spTgt spid="17419"/>
                                        </p:tgtEl>
                                        <p:attrNameLst>
                                          <p:attrName>ppt_y</p:attrName>
                                        </p:attrNameLst>
                                      </p:cBhvr>
                                      <p:to>
                                        <p:strVal val="(#ppt_y+0.4)"/>
                                      </p:to>
                                    </p:set>
                                    <p:anim from="(#ppt_y+0.4)" to="(#ppt_y)" calcmode="lin" valueType="num">
                                      <p:cBhvr>
                                        <p:cTn id="39" dur="1230" accel="100000" fill="hold">
                                          <p:stCondLst>
                                            <p:cond delay="770"/>
                                          </p:stCondLst>
                                        </p:cTn>
                                        <p:tgtEl>
                                          <p:spTgt spid="17419"/>
                                        </p:tgtEl>
                                        <p:attrNameLst>
                                          <p:attrName>ppt_y</p:attrName>
                                        </p:attrNameLst>
                                      </p:cBhvr>
                                    </p:anim>
                                  </p:childTnLst>
                                </p:cTn>
                              </p:par>
                            </p:childTnLst>
                          </p:cTn>
                        </p:par>
                      </p:childTnLst>
                    </p:cTn>
                  </p:par>
                  <p:par>
                    <p:cTn id="40" fill="hold">
                      <p:stCondLst>
                        <p:cond delay="indefinite"/>
                      </p:stCondLst>
                      <p:childTnLst>
                        <p:par>
                          <p:cTn id="41" fill="hold">
                            <p:stCondLst>
                              <p:cond delay="0"/>
                            </p:stCondLst>
                            <p:childTnLst>
                              <p:par>
                                <p:cTn id="42" presetID="51" presetClass="entr" presetSubtype="0" fill="hold" grpId="0" nodeType="clickEffect">
                                  <p:stCondLst>
                                    <p:cond delay="0"/>
                                  </p:stCondLst>
                                  <p:childTnLst>
                                    <p:set>
                                      <p:cBhvr>
                                        <p:cTn id="43" dur="1" fill="hold">
                                          <p:stCondLst>
                                            <p:cond delay="0"/>
                                          </p:stCondLst>
                                        </p:cTn>
                                        <p:tgtEl>
                                          <p:spTgt spid="17420"/>
                                        </p:tgtEl>
                                        <p:attrNameLst>
                                          <p:attrName>style.visibility</p:attrName>
                                        </p:attrNameLst>
                                      </p:cBhvr>
                                      <p:to>
                                        <p:strVal val="visible"/>
                                      </p:to>
                                    </p:set>
                                    <p:animEffect transition="in" filter="fade">
                                      <p:cBhvr>
                                        <p:cTn id="44" dur="770" decel="100000"/>
                                        <p:tgtEl>
                                          <p:spTgt spid="17420"/>
                                        </p:tgtEl>
                                      </p:cBhvr>
                                    </p:animEffect>
                                    <p:animScale>
                                      <p:cBhvr>
                                        <p:cTn id="45" dur="770" decel="100000"/>
                                        <p:tgtEl>
                                          <p:spTgt spid="17420"/>
                                        </p:tgtEl>
                                      </p:cBhvr>
                                      <p:from x="10000" y="10000"/>
                                      <p:to x="200000" y="450000"/>
                                    </p:animScale>
                                    <p:animScale>
                                      <p:cBhvr>
                                        <p:cTn id="46" dur="1230" accel="100000" fill="hold">
                                          <p:stCondLst>
                                            <p:cond delay="770"/>
                                          </p:stCondLst>
                                        </p:cTn>
                                        <p:tgtEl>
                                          <p:spTgt spid="17420"/>
                                        </p:tgtEl>
                                      </p:cBhvr>
                                      <p:from x="200000" y="450000"/>
                                      <p:to x="100000" y="100000"/>
                                    </p:animScale>
                                    <p:set>
                                      <p:cBhvr>
                                        <p:cTn id="47" dur="770" fill="hold"/>
                                        <p:tgtEl>
                                          <p:spTgt spid="17420"/>
                                        </p:tgtEl>
                                        <p:attrNameLst>
                                          <p:attrName>ppt_x</p:attrName>
                                        </p:attrNameLst>
                                      </p:cBhvr>
                                      <p:to>
                                        <p:strVal val="(0.5)"/>
                                      </p:to>
                                    </p:set>
                                    <p:anim from="(0.5)" to="(#ppt_x)" calcmode="lin" valueType="num">
                                      <p:cBhvr>
                                        <p:cTn id="48" dur="1230" accel="100000" fill="hold">
                                          <p:stCondLst>
                                            <p:cond delay="770"/>
                                          </p:stCondLst>
                                        </p:cTn>
                                        <p:tgtEl>
                                          <p:spTgt spid="17420"/>
                                        </p:tgtEl>
                                        <p:attrNameLst>
                                          <p:attrName>ppt_x</p:attrName>
                                        </p:attrNameLst>
                                      </p:cBhvr>
                                    </p:anim>
                                    <p:set>
                                      <p:cBhvr>
                                        <p:cTn id="49" dur="770" fill="hold"/>
                                        <p:tgtEl>
                                          <p:spTgt spid="17420"/>
                                        </p:tgtEl>
                                        <p:attrNameLst>
                                          <p:attrName>ppt_y</p:attrName>
                                        </p:attrNameLst>
                                      </p:cBhvr>
                                      <p:to>
                                        <p:strVal val="(#ppt_y+0.4)"/>
                                      </p:to>
                                    </p:set>
                                    <p:anim from="(#ppt_y+0.4)" to="(#ppt_y)" calcmode="lin" valueType="num">
                                      <p:cBhvr>
                                        <p:cTn id="50" dur="1230" accel="100000" fill="hold">
                                          <p:stCondLst>
                                            <p:cond delay="770"/>
                                          </p:stCondLst>
                                        </p:cTn>
                                        <p:tgtEl>
                                          <p:spTgt spid="17420"/>
                                        </p:tgtEl>
                                        <p:attrNameLst>
                                          <p:attrName>ppt_y</p:attrName>
                                        </p:attrNameLst>
                                      </p:cBhvr>
                                    </p:anim>
                                  </p:childTnLst>
                                </p:cTn>
                              </p:par>
                            </p:childTnLst>
                          </p:cTn>
                        </p:par>
                      </p:childTnLst>
                    </p:cTn>
                  </p:par>
                  <p:par>
                    <p:cTn id="51" fill="hold">
                      <p:stCondLst>
                        <p:cond delay="indefinite"/>
                      </p:stCondLst>
                      <p:childTnLst>
                        <p:par>
                          <p:cTn id="52" fill="hold">
                            <p:stCondLst>
                              <p:cond delay="0"/>
                            </p:stCondLst>
                            <p:childTnLst>
                              <p:par>
                                <p:cTn id="53" presetID="30" presetClass="entr" presetSubtype="0" fill="hold" grpId="0" nodeType="clickEffect">
                                  <p:stCondLst>
                                    <p:cond delay="0"/>
                                  </p:stCondLst>
                                  <p:childTnLst>
                                    <p:set>
                                      <p:cBhvr>
                                        <p:cTn id="54" dur="1" fill="hold">
                                          <p:stCondLst>
                                            <p:cond delay="0"/>
                                          </p:stCondLst>
                                        </p:cTn>
                                        <p:tgtEl>
                                          <p:spTgt spid="17428"/>
                                        </p:tgtEl>
                                        <p:attrNameLst>
                                          <p:attrName>style.visibility</p:attrName>
                                        </p:attrNameLst>
                                      </p:cBhvr>
                                      <p:to>
                                        <p:strVal val="visible"/>
                                      </p:to>
                                    </p:set>
                                    <p:animEffect transition="in" filter="fade">
                                      <p:cBhvr>
                                        <p:cTn id="55" dur="800" decel="100000"/>
                                        <p:tgtEl>
                                          <p:spTgt spid="17428"/>
                                        </p:tgtEl>
                                      </p:cBhvr>
                                    </p:animEffect>
                                    <p:anim calcmode="lin" valueType="num">
                                      <p:cBhvr>
                                        <p:cTn id="56" dur="800" decel="100000" fill="hold"/>
                                        <p:tgtEl>
                                          <p:spTgt spid="17428"/>
                                        </p:tgtEl>
                                        <p:attrNameLst>
                                          <p:attrName>style.rotation</p:attrName>
                                        </p:attrNameLst>
                                      </p:cBhvr>
                                      <p:tavLst>
                                        <p:tav tm="0">
                                          <p:val>
                                            <p:fltVal val="-90"/>
                                          </p:val>
                                        </p:tav>
                                        <p:tav tm="100000">
                                          <p:val>
                                            <p:fltVal val="0"/>
                                          </p:val>
                                        </p:tav>
                                      </p:tavLst>
                                    </p:anim>
                                    <p:anim calcmode="lin" valueType="num">
                                      <p:cBhvr>
                                        <p:cTn id="57" dur="800" decel="100000" fill="hold"/>
                                        <p:tgtEl>
                                          <p:spTgt spid="17428"/>
                                        </p:tgtEl>
                                        <p:attrNameLst>
                                          <p:attrName>ppt_x</p:attrName>
                                        </p:attrNameLst>
                                      </p:cBhvr>
                                      <p:tavLst>
                                        <p:tav tm="0">
                                          <p:val>
                                            <p:strVal val="#ppt_x+0.4"/>
                                          </p:val>
                                        </p:tav>
                                        <p:tav tm="100000">
                                          <p:val>
                                            <p:strVal val="#ppt_x-0.05"/>
                                          </p:val>
                                        </p:tav>
                                      </p:tavLst>
                                    </p:anim>
                                    <p:anim calcmode="lin" valueType="num">
                                      <p:cBhvr>
                                        <p:cTn id="58" dur="800" decel="100000" fill="hold"/>
                                        <p:tgtEl>
                                          <p:spTgt spid="17428"/>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17428"/>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17428"/>
                                        </p:tgtEl>
                                        <p:attrNameLst>
                                          <p:attrName>ppt_y</p:attrName>
                                        </p:attrNameLst>
                                      </p:cBhvr>
                                      <p:tavLst>
                                        <p:tav tm="0">
                                          <p:val>
                                            <p:strVal val="#ppt_y+0.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51" presetClass="entr" presetSubtype="0" fill="hold" grpId="0" nodeType="clickEffect">
                                  <p:stCondLst>
                                    <p:cond delay="0"/>
                                  </p:stCondLst>
                                  <p:childTnLst>
                                    <p:set>
                                      <p:cBhvr>
                                        <p:cTn id="64" dur="1" fill="hold">
                                          <p:stCondLst>
                                            <p:cond delay="0"/>
                                          </p:stCondLst>
                                        </p:cTn>
                                        <p:tgtEl>
                                          <p:spTgt spid="17422"/>
                                        </p:tgtEl>
                                        <p:attrNameLst>
                                          <p:attrName>style.visibility</p:attrName>
                                        </p:attrNameLst>
                                      </p:cBhvr>
                                      <p:to>
                                        <p:strVal val="visible"/>
                                      </p:to>
                                    </p:set>
                                    <p:animEffect transition="in" filter="fade">
                                      <p:cBhvr>
                                        <p:cTn id="65" dur="770" decel="100000"/>
                                        <p:tgtEl>
                                          <p:spTgt spid="17422"/>
                                        </p:tgtEl>
                                      </p:cBhvr>
                                    </p:animEffect>
                                    <p:animScale>
                                      <p:cBhvr>
                                        <p:cTn id="66" dur="770" decel="100000"/>
                                        <p:tgtEl>
                                          <p:spTgt spid="17422"/>
                                        </p:tgtEl>
                                      </p:cBhvr>
                                      <p:from x="10000" y="10000"/>
                                      <p:to x="200000" y="450000"/>
                                    </p:animScale>
                                    <p:animScale>
                                      <p:cBhvr>
                                        <p:cTn id="67" dur="1230" accel="100000" fill="hold">
                                          <p:stCondLst>
                                            <p:cond delay="770"/>
                                          </p:stCondLst>
                                        </p:cTn>
                                        <p:tgtEl>
                                          <p:spTgt spid="17422"/>
                                        </p:tgtEl>
                                      </p:cBhvr>
                                      <p:from x="200000" y="450000"/>
                                      <p:to x="100000" y="100000"/>
                                    </p:animScale>
                                    <p:set>
                                      <p:cBhvr>
                                        <p:cTn id="68" dur="770" fill="hold"/>
                                        <p:tgtEl>
                                          <p:spTgt spid="17422"/>
                                        </p:tgtEl>
                                        <p:attrNameLst>
                                          <p:attrName>ppt_x</p:attrName>
                                        </p:attrNameLst>
                                      </p:cBhvr>
                                      <p:to>
                                        <p:strVal val="(0.5)"/>
                                      </p:to>
                                    </p:set>
                                    <p:anim from="(0.5)" to="(#ppt_x)" calcmode="lin" valueType="num">
                                      <p:cBhvr>
                                        <p:cTn id="69" dur="1230" accel="100000" fill="hold">
                                          <p:stCondLst>
                                            <p:cond delay="770"/>
                                          </p:stCondLst>
                                        </p:cTn>
                                        <p:tgtEl>
                                          <p:spTgt spid="17422"/>
                                        </p:tgtEl>
                                        <p:attrNameLst>
                                          <p:attrName>ppt_x</p:attrName>
                                        </p:attrNameLst>
                                      </p:cBhvr>
                                    </p:anim>
                                    <p:set>
                                      <p:cBhvr>
                                        <p:cTn id="70" dur="770" fill="hold"/>
                                        <p:tgtEl>
                                          <p:spTgt spid="17422"/>
                                        </p:tgtEl>
                                        <p:attrNameLst>
                                          <p:attrName>ppt_y</p:attrName>
                                        </p:attrNameLst>
                                      </p:cBhvr>
                                      <p:to>
                                        <p:strVal val="(#ppt_y+0.4)"/>
                                      </p:to>
                                    </p:set>
                                    <p:anim from="(#ppt_y+0.4)" to="(#ppt_y)" calcmode="lin" valueType="num">
                                      <p:cBhvr>
                                        <p:cTn id="71" dur="1230" accel="100000" fill="hold">
                                          <p:stCondLst>
                                            <p:cond delay="770"/>
                                          </p:stCondLst>
                                        </p:cTn>
                                        <p:tgtEl>
                                          <p:spTgt spid="17422"/>
                                        </p:tgtEl>
                                        <p:attrNameLst>
                                          <p:attrName>ppt_y</p:attrName>
                                        </p:attrNameLst>
                                      </p:cBhvr>
                                    </p:anim>
                                  </p:childTnLst>
                                </p:cTn>
                              </p:par>
                            </p:childTnLst>
                          </p:cTn>
                        </p:par>
                      </p:childTnLst>
                    </p:cTn>
                  </p:par>
                  <p:par>
                    <p:cTn id="72" fill="hold">
                      <p:stCondLst>
                        <p:cond delay="indefinite"/>
                      </p:stCondLst>
                      <p:childTnLst>
                        <p:par>
                          <p:cTn id="73" fill="hold">
                            <p:stCondLst>
                              <p:cond delay="0"/>
                            </p:stCondLst>
                            <p:childTnLst>
                              <p:par>
                                <p:cTn id="74" presetID="51" presetClass="entr" presetSubtype="0" fill="hold" grpId="0" nodeType="clickEffect">
                                  <p:stCondLst>
                                    <p:cond delay="0"/>
                                  </p:stCondLst>
                                  <p:childTnLst>
                                    <p:set>
                                      <p:cBhvr>
                                        <p:cTn id="75" dur="1" fill="hold">
                                          <p:stCondLst>
                                            <p:cond delay="0"/>
                                          </p:stCondLst>
                                        </p:cTn>
                                        <p:tgtEl>
                                          <p:spTgt spid="17423"/>
                                        </p:tgtEl>
                                        <p:attrNameLst>
                                          <p:attrName>style.visibility</p:attrName>
                                        </p:attrNameLst>
                                      </p:cBhvr>
                                      <p:to>
                                        <p:strVal val="visible"/>
                                      </p:to>
                                    </p:set>
                                    <p:animEffect transition="in" filter="fade">
                                      <p:cBhvr>
                                        <p:cTn id="76" dur="770" decel="100000"/>
                                        <p:tgtEl>
                                          <p:spTgt spid="17423"/>
                                        </p:tgtEl>
                                      </p:cBhvr>
                                    </p:animEffect>
                                    <p:animScale>
                                      <p:cBhvr>
                                        <p:cTn id="77" dur="770" decel="100000"/>
                                        <p:tgtEl>
                                          <p:spTgt spid="17423"/>
                                        </p:tgtEl>
                                      </p:cBhvr>
                                      <p:from x="10000" y="10000"/>
                                      <p:to x="200000" y="450000"/>
                                    </p:animScale>
                                    <p:animScale>
                                      <p:cBhvr>
                                        <p:cTn id="78" dur="1230" accel="100000" fill="hold">
                                          <p:stCondLst>
                                            <p:cond delay="770"/>
                                          </p:stCondLst>
                                        </p:cTn>
                                        <p:tgtEl>
                                          <p:spTgt spid="17423"/>
                                        </p:tgtEl>
                                      </p:cBhvr>
                                      <p:from x="200000" y="450000"/>
                                      <p:to x="100000" y="100000"/>
                                    </p:animScale>
                                    <p:set>
                                      <p:cBhvr>
                                        <p:cTn id="79" dur="770" fill="hold"/>
                                        <p:tgtEl>
                                          <p:spTgt spid="17423"/>
                                        </p:tgtEl>
                                        <p:attrNameLst>
                                          <p:attrName>ppt_x</p:attrName>
                                        </p:attrNameLst>
                                      </p:cBhvr>
                                      <p:to>
                                        <p:strVal val="(0.5)"/>
                                      </p:to>
                                    </p:set>
                                    <p:anim from="(0.5)" to="(#ppt_x)" calcmode="lin" valueType="num">
                                      <p:cBhvr>
                                        <p:cTn id="80" dur="1230" accel="100000" fill="hold">
                                          <p:stCondLst>
                                            <p:cond delay="770"/>
                                          </p:stCondLst>
                                        </p:cTn>
                                        <p:tgtEl>
                                          <p:spTgt spid="17423"/>
                                        </p:tgtEl>
                                        <p:attrNameLst>
                                          <p:attrName>ppt_x</p:attrName>
                                        </p:attrNameLst>
                                      </p:cBhvr>
                                    </p:anim>
                                    <p:set>
                                      <p:cBhvr>
                                        <p:cTn id="81" dur="770" fill="hold"/>
                                        <p:tgtEl>
                                          <p:spTgt spid="17423"/>
                                        </p:tgtEl>
                                        <p:attrNameLst>
                                          <p:attrName>ppt_y</p:attrName>
                                        </p:attrNameLst>
                                      </p:cBhvr>
                                      <p:to>
                                        <p:strVal val="(#ppt_y+0.4)"/>
                                      </p:to>
                                    </p:set>
                                    <p:anim from="(#ppt_y+0.4)" to="(#ppt_y)" calcmode="lin" valueType="num">
                                      <p:cBhvr>
                                        <p:cTn id="82" dur="1230" accel="100000" fill="hold">
                                          <p:stCondLst>
                                            <p:cond delay="770"/>
                                          </p:stCondLst>
                                        </p:cTn>
                                        <p:tgtEl>
                                          <p:spTgt spid="17423"/>
                                        </p:tgtEl>
                                        <p:attrNameLst>
                                          <p:attrName>ppt_y</p:attrName>
                                        </p:attrNameLst>
                                      </p:cBhvr>
                                    </p:anim>
                                  </p:childTnLst>
                                </p:cTn>
                              </p:par>
                            </p:childTnLst>
                          </p:cTn>
                        </p:par>
                      </p:childTnLst>
                    </p:cTn>
                  </p:par>
                  <p:par>
                    <p:cTn id="83" fill="hold">
                      <p:stCondLst>
                        <p:cond delay="indefinite"/>
                      </p:stCondLst>
                      <p:childTnLst>
                        <p:par>
                          <p:cTn id="84" fill="hold">
                            <p:stCondLst>
                              <p:cond delay="0"/>
                            </p:stCondLst>
                            <p:childTnLst>
                              <p:par>
                                <p:cTn id="85" presetID="51" presetClass="entr" presetSubtype="0" fill="hold" grpId="0" nodeType="clickEffect">
                                  <p:stCondLst>
                                    <p:cond delay="0"/>
                                  </p:stCondLst>
                                  <p:childTnLst>
                                    <p:set>
                                      <p:cBhvr>
                                        <p:cTn id="86" dur="1" fill="hold">
                                          <p:stCondLst>
                                            <p:cond delay="0"/>
                                          </p:stCondLst>
                                        </p:cTn>
                                        <p:tgtEl>
                                          <p:spTgt spid="17424"/>
                                        </p:tgtEl>
                                        <p:attrNameLst>
                                          <p:attrName>style.visibility</p:attrName>
                                        </p:attrNameLst>
                                      </p:cBhvr>
                                      <p:to>
                                        <p:strVal val="visible"/>
                                      </p:to>
                                    </p:set>
                                    <p:animEffect transition="in" filter="fade">
                                      <p:cBhvr>
                                        <p:cTn id="87" dur="770" decel="100000"/>
                                        <p:tgtEl>
                                          <p:spTgt spid="17424"/>
                                        </p:tgtEl>
                                      </p:cBhvr>
                                    </p:animEffect>
                                    <p:animScale>
                                      <p:cBhvr>
                                        <p:cTn id="88" dur="770" decel="100000"/>
                                        <p:tgtEl>
                                          <p:spTgt spid="17424"/>
                                        </p:tgtEl>
                                      </p:cBhvr>
                                      <p:from x="10000" y="10000"/>
                                      <p:to x="200000" y="450000"/>
                                    </p:animScale>
                                    <p:animScale>
                                      <p:cBhvr>
                                        <p:cTn id="89" dur="1230" accel="100000" fill="hold">
                                          <p:stCondLst>
                                            <p:cond delay="770"/>
                                          </p:stCondLst>
                                        </p:cTn>
                                        <p:tgtEl>
                                          <p:spTgt spid="17424"/>
                                        </p:tgtEl>
                                      </p:cBhvr>
                                      <p:from x="200000" y="450000"/>
                                      <p:to x="100000" y="100000"/>
                                    </p:animScale>
                                    <p:set>
                                      <p:cBhvr>
                                        <p:cTn id="90" dur="770" fill="hold"/>
                                        <p:tgtEl>
                                          <p:spTgt spid="17424"/>
                                        </p:tgtEl>
                                        <p:attrNameLst>
                                          <p:attrName>ppt_x</p:attrName>
                                        </p:attrNameLst>
                                      </p:cBhvr>
                                      <p:to>
                                        <p:strVal val="(0.5)"/>
                                      </p:to>
                                    </p:set>
                                    <p:anim from="(0.5)" to="(#ppt_x)" calcmode="lin" valueType="num">
                                      <p:cBhvr>
                                        <p:cTn id="91" dur="1230" accel="100000" fill="hold">
                                          <p:stCondLst>
                                            <p:cond delay="770"/>
                                          </p:stCondLst>
                                        </p:cTn>
                                        <p:tgtEl>
                                          <p:spTgt spid="17424"/>
                                        </p:tgtEl>
                                        <p:attrNameLst>
                                          <p:attrName>ppt_x</p:attrName>
                                        </p:attrNameLst>
                                      </p:cBhvr>
                                    </p:anim>
                                    <p:set>
                                      <p:cBhvr>
                                        <p:cTn id="92" dur="770" fill="hold"/>
                                        <p:tgtEl>
                                          <p:spTgt spid="17424"/>
                                        </p:tgtEl>
                                        <p:attrNameLst>
                                          <p:attrName>ppt_y</p:attrName>
                                        </p:attrNameLst>
                                      </p:cBhvr>
                                      <p:to>
                                        <p:strVal val="(#ppt_y+0.4)"/>
                                      </p:to>
                                    </p:set>
                                    <p:anim from="(#ppt_y+0.4)" to="(#ppt_y)" calcmode="lin" valueType="num">
                                      <p:cBhvr>
                                        <p:cTn id="93" dur="1230" accel="100000" fill="hold">
                                          <p:stCondLst>
                                            <p:cond delay="770"/>
                                          </p:stCondLst>
                                        </p:cTn>
                                        <p:tgtEl>
                                          <p:spTgt spid="1742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5" grpId="0"/>
      <p:bldP spid="17418" grpId="0"/>
      <p:bldP spid="17419" grpId="0"/>
      <p:bldP spid="17420" grpId="0"/>
      <p:bldP spid="17422" grpId="0"/>
      <p:bldP spid="17423" grpId="0"/>
      <p:bldP spid="17424" grpId="0"/>
      <p:bldP spid="17427" grpId="0"/>
      <p:bldP spid="1742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990600" y="2057400"/>
            <a:ext cx="7315200" cy="822325"/>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Nhờ cơ quan nào mà quá trình trao đổi chất ở bên trong cơ thể được thực hiện?</a:t>
            </a:r>
          </a:p>
        </p:txBody>
      </p:sp>
      <p:sp>
        <p:nvSpPr>
          <p:cNvPr id="18438" name="Text Box 6"/>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8439" name="Text Box 7"/>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8440" name="Text Box 8"/>
          <p:cNvSpPr txBox="1">
            <a:spLocks noChangeArrowheads="1"/>
          </p:cNvSpPr>
          <p:nvPr/>
        </p:nvSpPr>
        <p:spPr bwMode="auto">
          <a:xfrm>
            <a:off x="1066800" y="3276600"/>
            <a:ext cx="7086600" cy="822325"/>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Nhờ cơ quan tuần hoàn mà quá trình trao đổi chất diễn ra ở bên trong cơ thể được thực hiện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fade">
                                      <p:cBhvr>
                                        <p:cTn id="7" dur="770" decel="100000"/>
                                        <p:tgtEl>
                                          <p:spTgt spid="18436"/>
                                        </p:tgtEl>
                                      </p:cBhvr>
                                    </p:animEffect>
                                    <p:animScale>
                                      <p:cBhvr>
                                        <p:cTn id="8" dur="770" decel="100000"/>
                                        <p:tgtEl>
                                          <p:spTgt spid="18436"/>
                                        </p:tgtEl>
                                      </p:cBhvr>
                                      <p:from x="10000" y="10000"/>
                                      <p:to x="200000" y="450000"/>
                                    </p:animScale>
                                    <p:animScale>
                                      <p:cBhvr>
                                        <p:cTn id="9" dur="1230" accel="100000" fill="hold">
                                          <p:stCondLst>
                                            <p:cond delay="770"/>
                                          </p:stCondLst>
                                        </p:cTn>
                                        <p:tgtEl>
                                          <p:spTgt spid="18436"/>
                                        </p:tgtEl>
                                      </p:cBhvr>
                                      <p:from x="200000" y="450000"/>
                                      <p:to x="100000" y="100000"/>
                                    </p:animScale>
                                    <p:set>
                                      <p:cBhvr>
                                        <p:cTn id="10" dur="770" fill="hold"/>
                                        <p:tgtEl>
                                          <p:spTgt spid="18436"/>
                                        </p:tgtEl>
                                        <p:attrNameLst>
                                          <p:attrName>ppt_x</p:attrName>
                                        </p:attrNameLst>
                                      </p:cBhvr>
                                      <p:to>
                                        <p:strVal val="(0.5)"/>
                                      </p:to>
                                    </p:set>
                                    <p:anim from="(0.5)" to="(#ppt_x)" calcmode="lin" valueType="num">
                                      <p:cBhvr>
                                        <p:cTn id="11" dur="1230" accel="100000" fill="hold">
                                          <p:stCondLst>
                                            <p:cond delay="770"/>
                                          </p:stCondLst>
                                        </p:cTn>
                                        <p:tgtEl>
                                          <p:spTgt spid="18436"/>
                                        </p:tgtEl>
                                        <p:attrNameLst>
                                          <p:attrName>ppt_x</p:attrName>
                                        </p:attrNameLst>
                                      </p:cBhvr>
                                    </p:anim>
                                    <p:set>
                                      <p:cBhvr>
                                        <p:cTn id="12" dur="770" fill="hold"/>
                                        <p:tgtEl>
                                          <p:spTgt spid="18436"/>
                                        </p:tgtEl>
                                        <p:attrNameLst>
                                          <p:attrName>ppt_y</p:attrName>
                                        </p:attrNameLst>
                                      </p:cBhvr>
                                      <p:to>
                                        <p:strVal val="(#ppt_y+0.4)"/>
                                      </p:to>
                                    </p:set>
                                    <p:anim from="(#ppt_y+0.4)" to="(#ppt_y)" calcmode="lin" valueType="num">
                                      <p:cBhvr>
                                        <p:cTn id="13" dur="1230" accel="100000" fill="hold">
                                          <p:stCondLst>
                                            <p:cond delay="770"/>
                                          </p:stCondLst>
                                        </p:cTn>
                                        <p:tgtEl>
                                          <p:spTgt spid="18436"/>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15" presetClass="entr" presetSubtype="0" fill="hold" grpId="0" nodeType="clickEffect">
                                  <p:stCondLst>
                                    <p:cond delay="0"/>
                                  </p:stCondLst>
                                  <p:childTnLst>
                                    <p:set>
                                      <p:cBhvr>
                                        <p:cTn id="17" dur="1" fill="hold">
                                          <p:stCondLst>
                                            <p:cond delay="0"/>
                                          </p:stCondLst>
                                        </p:cTn>
                                        <p:tgtEl>
                                          <p:spTgt spid="18440"/>
                                        </p:tgtEl>
                                        <p:attrNameLst>
                                          <p:attrName>style.visibility</p:attrName>
                                        </p:attrNameLst>
                                      </p:cBhvr>
                                      <p:to>
                                        <p:strVal val="visible"/>
                                      </p:to>
                                    </p:set>
                                    <p:anim calcmode="lin" valueType="num">
                                      <p:cBhvr>
                                        <p:cTn id="18" dur="1000" fill="hold"/>
                                        <p:tgtEl>
                                          <p:spTgt spid="18440"/>
                                        </p:tgtEl>
                                        <p:attrNameLst>
                                          <p:attrName>ppt_w</p:attrName>
                                        </p:attrNameLst>
                                      </p:cBhvr>
                                      <p:tavLst>
                                        <p:tav tm="0">
                                          <p:val>
                                            <p:fltVal val="0"/>
                                          </p:val>
                                        </p:tav>
                                        <p:tav tm="100000">
                                          <p:val>
                                            <p:strVal val="#ppt_w"/>
                                          </p:val>
                                        </p:tav>
                                      </p:tavLst>
                                    </p:anim>
                                    <p:anim calcmode="lin" valueType="num">
                                      <p:cBhvr>
                                        <p:cTn id="19" dur="1000" fill="hold"/>
                                        <p:tgtEl>
                                          <p:spTgt spid="18440"/>
                                        </p:tgtEl>
                                        <p:attrNameLst>
                                          <p:attrName>ppt_h</p:attrName>
                                        </p:attrNameLst>
                                      </p:cBhvr>
                                      <p:tavLst>
                                        <p:tav tm="0">
                                          <p:val>
                                            <p:fltVal val="0"/>
                                          </p:val>
                                        </p:tav>
                                        <p:tav tm="100000">
                                          <p:val>
                                            <p:strVal val="#ppt_h"/>
                                          </p:val>
                                        </p:tav>
                                      </p:tavLst>
                                    </p:anim>
                                    <p:anim calcmode="lin" valueType="num">
                                      <p:cBhvr>
                                        <p:cTn id="20" dur="1000" fill="hold"/>
                                        <p:tgtEl>
                                          <p:spTgt spid="18440"/>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184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4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1981200"/>
            <a:ext cx="7315200" cy="822325"/>
          </a:xfrm>
          <a:prstGeom prst="rect">
            <a:avLst/>
          </a:prstGeom>
          <a:noFill/>
          <a:ln w="9525">
            <a:noFill/>
            <a:miter lim="800000"/>
            <a:headEnd/>
            <a:tailEnd/>
          </a:ln>
          <a:effectLst/>
        </p:spPr>
        <p:txBody>
          <a:bodyPr>
            <a:spAutoFit/>
          </a:bodyPr>
          <a:lstStyle/>
          <a:p>
            <a:pPr>
              <a:spcBef>
                <a:spcPct val="50000"/>
              </a:spcBef>
            </a:pPr>
            <a:r>
              <a:rPr lang="en-US" sz="2400" i="1">
                <a:solidFill>
                  <a:schemeClr val="accent2"/>
                </a:solidFill>
              </a:rPr>
              <a:t>Điều gì sẽ xảy ra nếu một trong các cơ quan tham gia vào quá trình trao đổi chất ngừng hoạt động?</a:t>
            </a:r>
          </a:p>
        </p:txBody>
      </p:sp>
      <p:sp>
        <p:nvSpPr>
          <p:cNvPr id="19462" name="Text Box 6"/>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9463" name="Text Box 7"/>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9464" name="Text Box 8"/>
          <p:cNvSpPr txBox="1">
            <a:spLocks noChangeArrowheads="1"/>
          </p:cNvSpPr>
          <p:nvPr/>
        </p:nvSpPr>
        <p:spPr bwMode="auto">
          <a:xfrm>
            <a:off x="838200" y="2987675"/>
            <a:ext cx="7315200" cy="118745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Nếu một trong các cơ quan hô hấp, bài tiết, tuần hoàn, tiêu hóa ngừng hoạt động, sự trao đổi chất sẽ ngừng hoạt động và cơ thể sẽ chết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wipe(down)">
                                      <p:cBhvr>
                                        <p:cTn id="7" dur="580">
                                          <p:stCondLst>
                                            <p:cond delay="0"/>
                                          </p:stCondLst>
                                        </p:cTn>
                                        <p:tgtEl>
                                          <p:spTgt spid="19460"/>
                                        </p:tgtEl>
                                      </p:cBhvr>
                                    </p:animEffect>
                                    <p:anim calcmode="lin" valueType="num">
                                      <p:cBhvr>
                                        <p:cTn id="8" dur="1822" tmFilter="0,0; 0.14,0.36; 0.43,0.73; 0.71,0.91; 1.0,1.0">
                                          <p:stCondLst>
                                            <p:cond delay="0"/>
                                          </p:stCondLst>
                                        </p:cTn>
                                        <p:tgtEl>
                                          <p:spTgt spid="1946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946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946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946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9460"/>
                                        </p:tgtEl>
                                        <p:attrNameLst>
                                          <p:attrName>ppt_y</p:attrName>
                                        </p:attrNameLst>
                                      </p:cBhvr>
                                      <p:tavLst>
                                        <p:tav tm="0" fmla="#ppt_y-sin(pi*$)/81">
                                          <p:val>
                                            <p:fltVal val="0"/>
                                          </p:val>
                                        </p:tav>
                                        <p:tav tm="100000">
                                          <p:val>
                                            <p:fltVal val="1"/>
                                          </p:val>
                                        </p:tav>
                                      </p:tavLst>
                                    </p:anim>
                                    <p:animScale>
                                      <p:cBhvr>
                                        <p:cTn id="13" dur="26">
                                          <p:stCondLst>
                                            <p:cond delay="650"/>
                                          </p:stCondLst>
                                        </p:cTn>
                                        <p:tgtEl>
                                          <p:spTgt spid="19460"/>
                                        </p:tgtEl>
                                      </p:cBhvr>
                                      <p:to x="100000" y="60000"/>
                                    </p:animScale>
                                    <p:animScale>
                                      <p:cBhvr>
                                        <p:cTn id="14" dur="166" decel="50000">
                                          <p:stCondLst>
                                            <p:cond delay="676"/>
                                          </p:stCondLst>
                                        </p:cTn>
                                        <p:tgtEl>
                                          <p:spTgt spid="19460"/>
                                        </p:tgtEl>
                                      </p:cBhvr>
                                      <p:to x="100000" y="100000"/>
                                    </p:animScale>
                                    <p:animScale>
                                      <p:cBhvr>
                                        <p:cTn id="15" dur="26">
                                          <p:stCondLst>
                                            <p:cond delay="1312"/>
                                          </p:stCondLst>
                                        </p:cTn>
                                        <p:tgtEl>
                                          <p:spTgt spid="19460"/>
                                        </p:tgtEl>
                                      </p:cBhvr>
                                      <p:to x="100000" y="80000"/>
                                    </p:animScale>
                                    <p:animScale>
                                      <p:cBhvr>
                                        <p:cTn id="16" dur="166" decel="50000">
                                          <p:stCondLst>
                                            <p:cond delay="1338"/>
                                          </p:stCondLst>
                                        </p:cTn>
                                        <p:tgtEl>
                                          <p:spTgt spid="19460"/>
                                        </p:tgtEl>
                                      </p:cBhvr>
                                      <p:to x="100000" y="100000"/>
                                    </p:animScale>
                                    <p:animScale>
                                      <p:cBhvr>
                                        <p:cTn id="17" dur="26">
                                          <p:stCondLst>
                                            <p:cond delay="1642"/>
                                          </p:stCondLst>
                                        </p:cTn>
                                        <p:tgtEl>
                                          <p:spTgt spid="19460"/>
                                        </p:tgtEl>
                                      </p:cBhvr>
                                      <p:to x="100000" y="90000"/>
                                    </p:animScale>
                                    <p:animScale>
                                      <p:cBhvr>
                                        <p:cTn id="18" dur="166" decel="50000">
                                          <p:stCondLst>
                                            <p:cond delay="1668"/>
                                          </p:stCondLst>
                                        </p:cTn>
                                        <p:tgtEl>
                                          <p:spTgt spid="19460"/>
                                        </p:tgtEl>
                                      </p:cBhvr>
                                      <p:to x="100000" y="100000"/>
                                    </p:animScale>
                                    <p:animScale>
                                      <p:cBhvr>
                                        <p:cTn id="19" dur="26">
                                          <p:stCondLst>
                                            <p:cond delay="1808"/>
                                          </p:stCondLst>
                                        </p:cTn>
                                        <p:tgtEl>
                                          <p:spTgt spid="19460"/>
                                        </p:tgtEl>
                                      </p:cBhvr>
                                      <p:to x="100000" y="95000"/>
                                    </p:animScale>
                                    <p:animScale>
                                      <p:cBhvr>
                                        <p:cTn id="20" dur="166" decel="50000">
                                          <p:stCondLst>
                                            <p:cond delay="1834"/>
                                          </p:stCondLst>
                                        </p:cTn>
                                        <p:tgtEl>
                                          <p:spTgt spid="1946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1" presetClass="entr" presetSubtype="0" fill="hold" grpId="0" nodeType="clickEffect">
                                  <p:stCondLst>
                                    <p:cond delay="0"/>
                                  </p:stCondLst>
                                  <p:childTnLst>
                                    <p:set>
                                      <p:cBhvr>
                                        <p:cTn id="24" dur="1" fill="hold">
                                          <p:stCondLst>
                                            <p:cond delay="0"/>
                                          </p:stCondLst>
                                        </p:cTn>
                                        <p:tgtEl>
                                          <p:spTgt spid="19464"/>
                                        </p:tgtEl>
                                        <p:attrNameLst>
                                          <p:attrName>style.visibility</p:attrName>
                                        </p:attrNameLst>
                                      </p:cBhvr>
                                      <p:to>
                                        <p:strVal val="visible"/>
                                      </p:to>
                                    </p:set>
                                    <p:animEffect transition="in" filter="fade">
                                      <p:cBhvr>
                                        <p:cTn id="25" dur="770" decel="100000"/>
                                        <p:tgtEl>
                                          <p:spTgt spid="19464"/>
                                        </p:tgtEl>
                                      </p:cBhvr>
                                    </p:animEffect>
                                    <p:animScale>
                                      <p:cBhvr>
                                        <p:cTn id="26" dur="770" decel="100000"/>
                                        <p:tgtEl>
                                          <p:spTgt spid="19464"/>
                                        </p:tgtEl>
                                      </p:cBhvr>
                                      <p:from x="10000" y="10000"/>
                                      <p:to x="200000" y="450000"/>
                                    </p:animScale>
                                    <p:animScale>
                                      <p:cBhvr>
                                        <p:cTn id="27" dur="1230" accel="100000" fill="hold">
                                          <p:stCondLst>
                                            <p:cond delay="770"/>
                                          </p:stCondLst>
                                        </p:cTn>
                                        <p:tgtEl>
                                          <p:spTgt spid="19464"/>
                                        </p:tgtEl>
                                      </p:cBhvr>
                                      <p:from x="200000" y="450000"/>
                                      <p:to x="100000" y="100000"/>
                                    </p:animScale>
                                    <p:set>
                                      <p:cBhvr>
                                        <p:cTn id="28" dur="770" fill="hold"/>
                                        <p:tgtEl>
                                          <p:spTgt spid="19464"/>
                                        </p:tgtEl>
                                        <p:attrNameLst>
                                          <p:attrName>ppt_x</p:attrName>
                                        </p:attrNameLst>
                                      </p:cBhvr>
                                      <p:to>
                                        <p:strVal val="(0.5)"/>
                                      </p:to>
                                    </p:set>
                                    <p:anim from="(0.5)" to="(#ppt_x)" calcmode="lin" valueType="num">
                                      <p:cBhvr>
                                        <p:cTn id="29" dur="1230" accel="100000" fill="hold">
                                          <p:stCondLst>
                                            <p:cond delay="770"/>
                                          </p:stCondLst>
                                        </p:cTn>
                                        <p:tgtEl>
                                          <p:spTgt spid="19464"/>
                                        </p:tgtEl>
                                        <p:attrNameLst>
                                          <p:attrName>ppt_x</p:attrName>
                                        </p:attrNameLst>
                                      </p:cBhvr>
                                    </p:anim>
                                    <p:set>
                                      <p:cBhvr>
                                        <p:cTn id="30" dur="770" fill="hold"/>
                                        <p:tgtEl>
                                          <p:spTgt spid="19464"/>
                                        </p:tgtEl>
                                        <p:attrNameLst>
                                          <p:attrName>ppt_y</p:attrName>
                                        </p:attrNameLst>
                                      </p:cBhvr>
                                      <p:to>
                                        <p:strVal val="(#ppt_y+0.4)"/>
                                      </p:to>
                                    </p:set>
                                    <p:anim from="(#ppt_y+0.4)" to="(#ppt_y)" calcmode="lin" valueType="num">
                                      <p:cBhvr>
                                        <p:cTn id="31" dur="1230" accel="100000" fill="hold">
                                          <p:stCondLst>
                                            <p:cond delay="770"/>
                                          </p:stCondLst>
                                        </p:cTn>
                                        <p:tgtEl>
                                          <p:spTgt spid="1946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1946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Text Box 5"/>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20486"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20487" name="Text Box 7"/>
          <p:cNvSpPr txBox="1">
            <a:spLocks noChangeArrowheads="1"/>
          </p:cNvSpPr>
          <p:nvPr/>
        </p:nvSpPr>
        <p:spPr bwMode="auto">
          <a:xfrm>
            <a:off x="1219200" y="2362200"/>
            <a:ext cx="2133600" cy="457200"/>
          </a:xfrm>
          <a:prstGeom prst="rect">
            <a:avLst/>
          </a:prstGeom>
          <a:noFill/>
          <a:ln w="9525">
            <a:noFill/>
            <a:miter lim="800000"/>
            <a:headEnd/>
            <a:tailEnd/>
          </a:ln>
          <a:effectLst/>
        </p:spPr>
        <p:txBody>
          <a:bodyPr>
            <a:spAutoFit/>
          </a:bodyPr>
          <a:lstStyle/>
          <a:p>
            <a:pPr>
              <a:spcBef>
                <a:spcPct val="50000"/>
              </a:spcBef>
            </a:pPr>
            <a:r>
              <a:rPr lang="en-US" sz="2400" b="1" i="1" u="sng">
                <a:solidFill>
                  <a:srgbClr val="FF0066"/>
                </a:solidFill>
              </a:rPr>
              <a:t>Bài học :</a:t>
            </a:r>
          </a:p>
        </p:txBody>
      </p:sp>
      <p:sp>
        <p:nvSpPr>
          <p:cNvPr id="20488" name="Text Box 8"/>
          <p:cNvSpPr txBox="1">
            <a:spLocks noChangeArrowheads="1"/>
          </p:cNvSpPr>
          <p:nvPr/>
        </p:nvSpPr>
        <p:spPr bwMode="auto">
          <a:xfrm>
            <a:off x="1752600" y="3124200"/>
            <a:ext cx="28956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0489" name="Text Box 9"/>
          <p:cNvSpPr txBox="1">
            <a:spLocks noChangeArrowheads="1"/>
          </p:cNvSpPr>
          <p:nvPr/>
        </p:nvSpPr>
        <p:spPr bwMode="auto">
          <a:xfrm>
            <a:off x="1295400" y="2819400"/>
            <a:ext cx="7391400" cy="3016250"/>
          </a:xfrm>
          <a:prstGeom prst="rect">
            <a:avLst/>
          </a:prstGeom>
          <a:noFill/>
          <a:ln w="9525">
            <a:noFill/>
            <a:miter lim="800000"/>
            <a:headEnd/>
            <a:tailEnd/>
          </a:ln>
          <a:effectLst/>
        </p:spPr>
        <p:txBody>
          <a:bodyPr>
            <a:spAutoFit/>
          </a:bodyPr>
          <a:lstStyle/>
          <a:p>
            <a:pPr>
              <a:spcBef>
                <a:spcPct val="50000"/>
              </a:spcBef>
            </a:pPr>
            <a:r>
              <a:rPr lang="en-US" sz="3200" i="1">
                <a:solidFill>
                  <a:srgbClr val="6600CC"/>
                </a:solidFill>
              </a:rPr>
              <a:t>Nhờ sự hoạt động phối hợp nhịp nhàng của các cơ quan hô hấp, tiêu hóa, tuần hoàn và bài tiết mà sự trao đổi chất diễn ra bình thường, cơ thể khỏe mạnh. Nếu một trong các cơ quan trên ngừng hoạt động, cơ thể sẽ chết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fade">
                                      <p:cBhvr>
                                        <p:cTn id="7" dur="800" decel="100000"/>
                                        <p:tgtEl>
                                          <p:spTgt spid="20487"/>
                                        </p:tgtEl>
                                      </p:cBhvr>
                                    </p:animEffect>
                                    <p:anim calcmode="lin" valueType="num">
                                      <p:cBhvr>
                                        <p:cTn id="8" dur="800" decel="100000" fill="hold"/>
                                        <p:tgtEl>
                                          <p:spTgt spid="20487"/>
                                        </p:tgtEl>
                                        <p:attrNameLst>
                                          <p:attrName>style.rotation</p:attrName>
                                        </p:attrNameLst>
                                      </p:cBhvr>
                                      <p:tavLst>
                                        <p:tav tm="0">
                                          <p:val>
                                            <p:fltVal val="-90"/>
                                          </p:val>
                                        </p:tav>
                                        <p:tav tm="100000">
                                          <p:val>
                                            <p:fltVal val="0"/>
                                          </p:val>
                                        </p:tav>
                                      </p:tavLst>
                                    </p:anim>
                                    <p:anim calcmode="lin" valueType="num">
                                      <p:cBhvr>
                                        <p:cTn id="9" dur="800" decel="100000" fill="hold"/>
                                        <p:tgtEl>
                                          <p:spTgt spid="20487"/>
                                        </p:tgtEl>
                                        <p:attrNameLst>
                                          <p:attrName>ppt_x</p:attrName>
                                        </p:attrNameLst>
                                      </p:cBhvr>
                                      <p:tavLst>
                                        <p:tav tm="0">
                                          <p:val>
                                            <p:strVal val="#ppt_x+0.4"/>
                                          </p:val>
                                        </p:tav>
                                        <p:tav tm="100000">
                                          <p:val>
                                            <p:strVal val="#ppt_x-0.05"/>
                                          </p:val>
                                        </p:tav>
                                      </p:tavLst>
                                    </p:anim>
                                    <p:anim calcmode="lin" valueType="num">
                                      <p:cBhvr>
                                        <p:cTn id="10" dur="800" decel="100000" fill="hold"/>
                                        <p:tgtEl>
                                          <p:spTgt spid="20487"/>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0487"/>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0487"/>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1" presetClass="entr" presetSubtype="0" fill="hold" grpId="0" nodeType="clickEffect">
                                  <p:stCondLst>
                                    <p:cond delay="0"/>
                                  </p:stCondLst>
                                  <p:childTnLst>
                                    <p:set>
                                      <p:cBhvr>
                                        <p:cTn id="16" dur="1" fill="hold">
                                          <p:stCondLst>
                                            <p:cond delay="0"/>
                                          </p:stCondLst>
                                        </p:cTn>
                                        <p:tgtEl>
                                          <p:spTgt spid="20489"/>
                                        </p:tgtEl>
                                        <p:attrNameLst>
                                          <p:attrName>style.visibility</p:attrName>
                                        </p:attrNameLst>
                                      </p:cBhvr>
                                      <p:to>
                                        <p:strVal val="visible"/>
                                      </p:to>
                                    </p:set>
                                    <p:animEffect transition="in" filter="fade">
                                      <p:cBhvr>
                                        <p:cTn id="17" dur="770" decel="100000"/>
                                        <p:tgtEl>
                                          <p:spTgt spid="20489"/>
                                        </p:tgtEl>
                                      </p:cBhvr>
                                    </p:animEffect>
                                    <p:animScale>
                                      <p:cBhvr>
                                        <p:cTn id="18" dur="770" decel="100000"/>
                                        <p:tgtEl>
                                          <p:spTgt spid="20489"/>
                                        </p:tgtEl>
                                      </p:cBhvr>
                                      <p:from x="10000" y="10000"/>
                                      <p:to x="200000" y="450000"/>
                                    </p:animScale>
                                    <p:animScale>
                                      <p:cBhvr>
                                        <p:cTn id="19" dur="1230" accel="100000" fill="hold">
                                          <p:stCondLst>
                                            <p:cond delay="770"/>
                                          </p:stCondLst>
                                        </p:cTn>
                                        <p:tgtEl>
                                          <p:spTgt spid="20489"/>
                                        </p:tgtEl>
                                      </p:cBhvr>
                                      <p:from x="200000" y="450000"/>
                                      <p:to x="100000" y="100000"/>
                                    </p:animScale>
                                    <p:set>
                                      <p:cBhvr>
                                        <p:cTn id="20" dur="770" fill="hold"/>
                                        <p:tgtEl>
                                          <p:spTgt spid="20489"/>
                                        </p:tgtEl>
                                        <p:attrNameLst>
                                          <p:attrName>ppt_x</p:attrName>
                                        </p:attrNameLst>
                                      </p:cBhvr>
                                      <p:to>
                                        <p:strVal val="(0.5)"/>
                                      </p:to>
                                    </p:set>
                                    <p:anim from="(0.5)" to="(#ppt_x)" calcmode="lin" valueType="num">
                                      <p:cBhvr>
                                        <p:cTn id="21" dur="1230" accel="100000" fill="hold">
                                          <p:stCondLst>
                                            <p:cond delay="770"/>
                                          </p:stCondLst>
                                        </p:cTn>
                                        <p:tgtEl>
                                          <p:spTgt spid="20489"/>
                                        </p:tgtEl>
                                        <p:attrNameLst>
                                          <p:attrName>ppt_x</p:attrName>
                                        </p:attrNameLst>
                                      </p:cBhvr>
                                    </p:anim>
                                    <p:set>
                                      <p:cBhvr>
                                        <p:cTn id="22" dur="770" fill="hold"/>
                                        <p:tgtEl>
                                          <p:spTgt spid="20489"/>
                                        </p:tgtEl>
                                        <p:attrNameLst>
                                          <p:attrName>ppt_y</p:attrName>
                                        </p:attrNameLst>
                                      </p:cBhvr>
                                      <p:to>
                                        <p:strVal val="(#ppt_y+0.4)"/>
                                      </p:to>
                                    </p:set>
                                    <p:anim from="(#ppt_y+0.4)" to="(#ppt_y)" calcmode="lin" valueType="num">
                                      <p:cBhvr>
                                        <p:cTn id="23" dur="1230" accel="100000" fill="hold">
                                          <p:stCondLst>
                                            <p:cond delay="770"/>
                                          </p:stCondLst>
                                        </p:cTn>
                                        <p:tgtEl>
                                          <p:spTgt spid="20489"/>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p:bldP spid="2048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111"/>
          <p:cNvPicPr>
            <a:picLocks noChangeAspect="1" noChangeArrowheads="1"/>
          </p:cNvPicPr>
          <p:nvPr/>
        </p:nvPicPr>
        <p:blipFill>
          <a:blip r:embed="rId2"/>
          <a:srcRect/>
          <a:stretch>
            <a:fillRect/>
          </a:stretch>
        </p:blipFill>
        <p:spPr bwMode="auto">
          <a:xfrm>
            <a:off x="-914400" y="-914400"/>
            <a:ext cx="10972800" cy="8229600"/>
          </a:xfrm>
          <a:prstGeom prst="rect">
            <a:avLst/>
          </a:prstGeom>
          <a:noFill/>
        </p:spPr>
      </p:pic>
      <p:sp>
        <p:nvSpPr>
          <p:cNvPr id="22531" name="WordArt 3"/>
          <p:cNvSpPr>
            <a:spLocks noChangeArrowheads="1" noChangeShapeType="1" noTextEdit="1"/>
          </p:cNvSpPr>
          <p:nvPr/>
        </p:nvSpPr>
        <p:spPr bwMode="auto">
          <a:xfrm>
            <a:off x="457200" y="1600200"/>
            <a:ext cx="8229600" cy="2590800"/>
          </a:xfrm>
          <a:prstGeom prst="rect">
            <a:avLst/>
          </a:prstGeom>
        </p:spPr>
        <p:txBody>
          <a:bodyPr wrap="none" fromWordArt="1">
            <a:prstTxWarp prst="textPlain">
              <a:avLst>
                <a:gd name="adj" fmla="val 50000"/>
              </a:avLst>
            </a:prstTxWarp>
          </a:bodyPr>
          <a:lstStyle/>
          <a:p>
            <a:pPr algn="ctr"/>
            <a:r>
              <a:rPr lang="en-US" sz="2400" kern="10">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TIẾT HỌC KẾT THÚC</a:t>
            </a:r>
          </a:p>
          <a:p>
            <a:pPr algn="ctr"/>
            <a:r>
              <a:rPr lang="en-US" sz="2400" kern="10">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CHÀO TẠM BIỆT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657600" y="685800"/>
            <a:ext cx="22860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Môn Khoa học</a:t>
            </a:r>
          </a:p>
        </p:txBody>
      </p:sp>
      <p:sp>
        <p:nvSpPr>
          <p:cNvPr id="2054"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2055" name="Text Box 7"/>
          <p:cNvSpPr txBox="1">
            <a:spLocks noChangeArrowheads="1"/>
          </p:cNvSpPr>
          <p:nvPr/>
        </p:nvSpPr>
        <p:spPr bwMode="auto">
          <a:xfrm>
            <a:off x="1219200" y="2057400"/>
            <a:ext cx="7010400" cy="822325"/>
          </a:xfrm>
          <a:prstGeom prst="rect">
            <a:avLst/>
          </a:prstGeom>
          <a:noFill/>
          <a:ln w="9525">
            <a:noFill/>
            <a:miter lim="800000"/>
            <a:headEnd/>
            <a:tailEnd/>
          </a:ln>
          <a:effectLst/>
        </p:spPr>
        <p:txBody>
          <a:bodyPr>
            <a:spAutoFit/>
          </a:bodyPr>
          <a:lstStyle/>
          <a:p>
            <a:pPr>
              <a:spcBef>
                <a:spcPct val="50000"/>
              </a:spcBef>
            </a:pPr>
            <a:r>
              <a:rPr lang="en-US" sz="2400" b="1" u="sng">
                <a:sym typeface="Wingdings" pitchFamily="2" charset="2"/>
              </a:rPr>
              <a:t></a:t>
            </a:r>
            <a:r>
              <a:rPr lang="en-US" sz="2400" u="sng"/>
              <a:t>Hoạt động 1:</a:t>
            </a:r>
            <a:r>
              <a:rPr lang="en-US" sz="2400"/>
              <a:t> Xác định những cơ quan trực tiếp tham gia vào quá trình trao đổi chất ở người.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5"/>
                                        </p:tgtEl>
                                        <p:attrNameLst>
                                          <p:attrName>style.visibility</p:attrName>
                                        </p:attrNameLst>
                                      </p:cBhvr>
                                      <p:to>
                                        <p:strVal val="visible"/>
                                      </p:to>
                                    </p:set>
                                    <p:anim calcmode="lin" valueType="num">
                                      <p:cBhvr additive="base">
                                        <p:cTn id="7" dur="500" fill="hold"/>
                                        <p:tgtEl>
                                          <p:spTgt spid="2055"/>
                                        </p:tgtEl>
                                        <p:attrNameLst>
                                          <p:attrName>ppt_x</p:attrName>
                                        </p:attrNameLst>
                                      </p:cBhvr>
                                      <p:tavLst>
                                        <p:tav tm="0">
                                          <p:val>
                                            <p:strVal val="#ppt_x"/>
                                          </p:val>
                                        </p:tav>
                                        <p:tav tm="100000">
                                          <p:val>
                                            <p:strVal val="#ppt_x"/>
                                          </p:val>
                                        </p:tav>
                                      </p:tavLst>
                                    </p:anim>
                                    <p:anim calcmode="lin" valueType="num">
                                      <p:cBhvr additive="base">
                                        <p:cTn id="8" dur="500" fill="hold"/>
                                        <p:tgtEl>
                                          <p:spTgt spid="20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5"/>
          <p:cNvSpPr txBox="1">
            <a:spLocks noChangeArrowheads="1"/>
          </p:cNvSpPr>
          <p:nvPr/>
        </p:nvSpPr>
        <p:spPr bwMode="auto">
          <a:xfrm>
            <a:off x="3657600" y="685800"/>
            <a:ext cx="22860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Môn Khoa học</a:t>
            </a:r>
          </a:p>
        </p:txBody>
      </p:sp>
      <p:sp>
        <p:nvSpPr>
          <p:cNvPr id="3078"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3079" name="Text Box 7"/>
          <p:cNvSpPr txBox="1">
            <a:spLocks noChangeArrowheads="1"/>
          </p:cNvSpPr>
          <p:nvPr/>
        </p:nvSpPr>
        <p:spPr bwMode="auto">
          <a:xfrm>
            <a:off x="914400" y="1905000"/>
            <a:ext cx="7543800" cy="822325"/>
          </a:xfrm>
          <a:prstGeom prst="rect">
            <a:avLst/>
          </a:prstGeom>
          <a:noFill/>
          <a:ln w="9525">
            <a:noFill/>
            <a:miter lim="800000"/>
            <a:headEnd/>
            <a:tailEnd/>
          </a:ln>
          <a:effectLst/>
        </p:spPr>
        <p:txBody>
          <a:bodyPr>
            <a:spAutoFit/>
          </a:bodyPr>
          <a:lstStyle/>
          <a:p>
            <a:pPr>
              <a:spcBef>
                <a:spcPct val="50000"/>
              </a:spcBef>
            </a:pPr>
            <a:r>
              <a:rPr lang="en-US" sz="2400"/>
              <a:t>Chỉ vào từng hình ở trang 8SGK, nói tên và chức năng của từng cơ quan.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79"/>
                                        </p:tgtEl>
                                        <p:attrNameLst>
                                          <p:attrName>style.visibility</p:attrName>
                                        </p:attrNameLst>
                                      </p:cBhvr>
                                      <p:to>
                                        <p:strVal val="visible"/>
                                      </p:to>
                                    </p:set>
                                    <p:animEffect transition="in" filter="diamond(in)">
                                      <p:cBhvr>
                                        <p:cTn id="7" dur="20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533400" y="457200"/>
            <a:ext cx="8458200" cy="366713"/>
          </a:xfrm>
          <a:prstGeom prst="rect">
            <a:avLst/>
          </a:prstGeom>
          <a:noFill/>
          <a:ln w="9525">
            <a:noFill/>
            <a:miter lim="800000"/>
            <a:headEnd/>
            <a:tailEnd/>
          </a:ln>
          <a:effectLst/>
        </p:spPr>
        <p:txBody>
          <a:bodyPr>
            <a:spAutoFit/>
          </a:bodyPr>
          <a:lstStyle/>
          <a:p>
            <a:pPr>
              <a:spcBef>
                <a:spcPct val="50000"/>
              </a:spcBef>
            </a:pPr>
            <a:endParaRPr lang="en-US"/>
          </a:p>
        </p:txBody>
      </p:sp>
      <p:pic>
        <p:nvPicPr>
          <p:cNvPr id="5125" name="Picture 5" descr="9245F4AD"/>
          <p:cNvPicPr>
            <a:picLocks noChangeAspect="1" noChangeArrowheads="1"/>
          </p:cNvPicPr>
          <p:nvPr/>
        </p:nvPicPr>
        <p:blipFill>
          <a:blip r:embed="rId2"/>
          <a:srcRect/>
          <a:stretch>
            <a:fillRect/>
          </a:stretch>
        </p:blipFill>
        <p:spPr bwMode="auto">
          <a:xfrm>
            <a:off x="1066800" y="266700"/>
            <a:ext cx="7162800" cy="6591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diamond(in)">
                                      <p:cBhvr>
                                        <p:cTn id="7" dur="20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533400" y="152400"/>
            <a:ext cx="8229600" cy="1554163"/>
          </a:xfrm>
          <a:prstGeom prst="rect">
            <a:avLst/>
          </a:prstGeom>
          <a:noFill/>
          <a:ln w="9525">
            <a:noFill/>
            <a:miter lim="800000"/>
            <a:headEnd/>
            <a:tailEnd/>
          </a:ln>
          <a:effectLst/>
        </p:spPr>
        <p:txBody>
          <a:bodyPr>
            <a:spAutoFit/>
          </a:bodyPr>
          <a:lstStyle/>
          <a:p>
            <a:pPr>
              <a:spcBef>
                <a:spcPct val="50000"/>
              </a:spcBef>
            </a:pPr>
            <a:r>
              <a:rPr lang="en-US" sz="3200">
                <a:solidFill>
                  <a:schemeClr val="accent2"/>
                </a:solidFill>
                <a:latin typeface="Times New Roman" pitchFamily="18" charset="0"/>
              </a:rPr>
              <a:t>Trong số những cơ quan ở các hình trên, cơ quan nào trực tiếp thực hiện quá trình trao đổi chất giữa cơ thể với môi trường bên ngoài? </a:t>
            </a:r>
          </a:p>
        </p:txBody>
      </p:sp>
      <p:pic>
        <p:nvPicPr>
          <p:cNvPr id="6149" name="Picture 5" descr="9245F4AD"/>
          <p:cNvPicPr>
            <a:picLocks noChangeAspect="1" noChangeArrowheads="1"/>
          </p:cNvPicPr>
          <p:nvPr/>
        </p:nvPicPr>
        <p:blipFill>
          <a:blip r:embed="rId2"/>
          <a:srcRect/>
          <a:stretch>
            <a:fillRect/>
          </a:stretch>
        </p:blipFill>
        <p:spPr bwMode="auto">
          <a:xfrm>
            <a:off x="1981200" y="1752600"/>
            <a:ext cx="5105400" cy="4699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animEffect transition="in" filter="diamond(in)">
                                      <p:cBhvr>
                                        <p:cTn id="7" dur="2000"/>
                                        <p:tgtEl>
                                          <p:spTgt spid="614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 calcmode="lin" valueType="num">
                                      <p:cBhvr additive="base">
                                        <p:cTn id="12" dur="500" fill="hold"/>
                                        <p:tgtEl>
                                          <p:spTgt spid="6148"/>
                                        </p:tgtEl>
                                        <p:attrNameLst>
                                          <p:attrName>ppt_x</p:attrName>
                                        </p:attrNameLst>
                                      </p:cBhvr>
                                      <p:tavLst>
                                        <p:tav tm="0">
                                          <p:val>
                                            <p:strVal val="#ppt_x"/>
                                          </p:val>
                                        </p:tav>
                                        <p:tav tm="100000">
                                          <p:val>
                                            <p:strVal val="#ppt_x"/>
                                          </p:val>
                                        </p:tav>
                                      </p:tavLst>
                                    </p:anim>
                                    <p:anim calcmode="lin" valueType="num">
                                      <p:cBhvr additive="base">
                                        <p:cTn id="13" dur="500" fill="hold"/>
                                        <p:tgtEl>
                                          <p:spTgt spid="61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5"/>
          <p:cNvSpPr txBox="1">
            <a:spLocks noChangeArrowheads="1"/>
          </p:cNvSpPr>
          <p:nvPr/>
        </p:nvSpPr>
        <p:spPr bwMode="auto">
          <a:xfrm>
            <a:off x="3657600" y="685800"/>
            <a:ext cx="22860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Môn Khoa học</a:t>
            </a:r>
          </a:p>
        </p:txBody>
      </p:sp>
      <p:sp>
        <p:nvSpPr>
          <p:cNvPr id="8198"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8199" name="Picture 7" descr="9A052A0B"/>
          <p:cNvPicPr>
            <a:picLocks noChangeAspect="1" noChangeArrowheads="1"/>
          </p:cNvPicPr>
          <p:nvPr/>
        </p:nvPicPr>
        <p:blipFill>
          <a:blip r:embed="rId2"/>
          <a:srcRect/>
          <a:stretch>
            <a:fillRect/>
          </a:stretch>
        </p:blipFill>
        <p:spPr bwMode="auto">
          <a:xfrm>
            <a:off x="1143000" y="1600200"/>
            <a:ext cx="2246313" cy="4038600"/>
          </a:xfrm>
          <a:prstGeom prst="rect">
            <a:avLst/>
          </a:prstGeom>
          <a:noFill/>
          <a:ln w="9525">
            <a:noFill/>
            <a:miter lim="800000"/>
            <a:headEnd/>
            <a:tailEnd/>
          </a:ln>
        </p:spPr>
      </p:pic>
      <p:sp>
        <p:nvSpPr>
          <p:cNvPr id="8200" name="Text Box 8"/>
          <p:cNvSpPr txBox="1">
            <a:spLocks noChangeArrowheads="1"/>
          </p:cNvSpPr>
          <p:nvPr/>
        </p:nvSpPr>
        <p:spPr bwMode="auto">
          <a:xfrm>
            <a:off x="914400" y="5791200"/>
            <a:ext cx="2667000" cy="457200"/>
          </a:xfrm>
          <a:prstGeom prst="rect">
            <a:avLst/>
          </a:prstGeom>
          <a:noFill/>
          <a:ln w="9525">
            <a:noFill/>
            <a:miter lim="800000"/>
            <a:headEnd/>
            <a:tailEnd/>
          </a:ln>
          <a:effectLst/>
        </p:spPr>
        <p:txBody>
          <a:bodyPr>
            <a:spAutoFit/>
          </a:bodyPr>
          <a:lstStyle/>
          <a:p>
            <a:pPr>
              <a:spcBef>
                <a:spcPct val="50000"/>
              </a:spcBef>
            </a:pPr>
            <a:r>
              <a:rPr lang="en-US" sz="2400">
                <a:solidFill>
                  <a:srgbClr val="FF0066"/>
                </a:solidFill>
              </a:rPr>
              <a:t>Cơ quan tiêu hóa</a:t>
            </a:r>
          </a:p>
        </p:txBody>
      </p:sp>
      <p:sp>
        <p:nvSpPr>
          <p:cNvPr id="8201" name="Text Box 9"/>
          <p:cNvSpPr txBox="1">
            <a:spLocks noChangeArrowheads="1"/>
          </p:cNvSpPr>
          <p:nvPr/>
        </p:nvSpPr>
        <p:spPr bwMode="auto">
          <a:xfrm>
            <a:off x="3886200" y="1905000"/>
            <a:ext cx="4572000" cy="1552575"/>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Chức năng: Biến đổi thức ăn, nước uống thành các chất dinh dưỡng, ngấm vào máu đi nuôi cơ thể. Thải ra phân</a:t>
            </a:r>
          </a:p>
        </p:txBody>
      </p:sp>
      <p:sp>
        <p:nvSpPr>
          <p:cNvPr id="8202" name="Text Box 10"/>
          <p:cNvSpPr txBox="1">
            <a:spLocks noChangeArrowheads="1"/>
          </p:cNvSpPr>
          <p:nvPr/>
        </p:nvSpPr>
        <p:spPr bwMode="auto">
          <a:xfrm>
            <a:off x="3886200" y="3657600"/>
            <a:ext cx="4191000" cy="2282825"/>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Dấu hiệu bên ngoài của quá trình trao đổi chất:</a:t>
            </a:r>
          </a:p>
          <a:p>
            <a:pPr>
              <a:spcBef>
                <a:spcPct val="50000"/>
              </a:spcBef>
            </a:pPr>
            <a:r>
              <a:rPr lang="en-US" sz="2400">
                <a:solidFill>
                  <a:schemeClr val="hlink"/>
                </a:solidFill>
                <a:sym typeface="Wingdings" pitchFamily="2" charset="2"/>
              </a:rPr>
              <a:t></a:t>
            </a:r>
            <a:r>
              <a:rPr lang="en-US" sz="2400">
                <a:solidFill>
                  <a:schemeClr val="hlink"/>
                </a:solidFill>
              </a:rPr>
              <a:t>Lấy vào: thức ăn, nước uống.</a:t>
            </a:r>
          </a:p>
          <a:p>
            <a:pPr>
              <a:spcBef>
                <a:spcPct val="50000"/>
              </a:spcBef>
            </a:pPr>
            <a:r>
              <a:rPr lang="en-US" sz="2400">
                <a:solidFill>
                  <a:schemeClr val="hlink"/>
                </a:solidFill>
                <a:sym typeface="Wingdings" pitchFamily="2" charset="2"/>
              </a:rPr>
              <a:t></a:t>
            </a:r>
            <a:r>
              <a:rPr lang="en-US" sz="2400">
                <a:solidFill>
                  <a:schemeClr val="hlink"/>
                </a:solidFill>
              </a:rPr>
              <a:t>Thải ra: phân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8199"/>
                                        </p:tgtEl>
                                        <p:attrNameLst>
                                          <p:attrName>style.visibility</p:attrName>
                                        </p:attrNameLst>
                                      </p:cBhvr>
                                      <p:to>
                                        <p:strVal val="visible"/>
                                      </p:to>
                                    </p:set>
                                    <p:animEffect transition="in" filter="diamond(in)">
                                      <p:cBhvr>
                                        <p:cTn id="7" dur="2000"/>
                                        <p:tgtEl>
                                          <p:spTgt spid="819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200"/>
                                        </p:tgtEl>
                                        <p:attrNameLst>
                                          <p:attrName>style.visibility</p:attrName>
                                        </p:attrNameLst>
                                      </p:cBhvr>
                                      <p:to>
                                        <p:strVal val="visible"/>
                                      </p:to>
                                    </p:set>
                                    <p:anim calcmode="lin" valueType="num">
                                      <p:cBhvr additive="base">
                                        <p:cTn id="12" dur="500" fill="hold"/>
                                        <p:tgtEl>
                                          <p:spTgt spid="8200"/>
                                        </p:tgtEl>
                                        <p:attrNameLst>
                                          <p:attrName>ppt_x</p:attrName>
                                        </p:attrNameLst>
                                      </p:cBhvr>
                                      <p:tavLst>
                                        <p:tav tm="0">
                                          <p:val>
                                            <p:strVal val="#ppt_x"/>
                                          </p:val>
                                        </p:tav>
                                        <p:tav tm="100000">
                                          <p:val>
                                            <p:strVal val="#ppt_x"/>
                                          </p:val>
                                        </p:tav>
                                      </p:tavLst>
                                    </p:anim>
                                    <p:anim calcmode="lin" valueType="num">
                                      <p:cBhvr additive="base">
                                        <p:cTn id="13" dur="500" fill="hold"/>
                                        <p:tgtEl>
                                          <p:spTgt spid="820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201"/>
                                        </p:tgtEl>
                                        <p:attrNameLst>
                                          <p:attrName>style.visibility</p:attrName>
                                        </p:attrNameLst>
                                      </p:cBhvr>
                                      <p:to>
                                        <p:strVal val="visible"/>
                                      </p:to>
                                    </p:set>
                                    <p:animEffect transition="in" filter="blinds(horizontal)">
                                      <p:cBhvr>
                                        <p:cTn id="18" dur="500"/>
                                        <p:tgtEl>
                                          <p:spTgt spid="8201"/>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8202"/>
                                        </p:tgtEl>
                                        <p:attrNameLst>
                                          <p:attrName>style.visibility</p:attrName>
                                        </p:attrNameLst>
                                      </p:cBhvr>
                                      <p:to>
                                        <p:strVal val="visible"/>
                                      </p:to>
                                    </p:set>
                                    <p:animEffect transition="in" filter="box(in)">
                                      <p:cBhvr>
                                        <p:cTn id="23" dur="500"/>
                                        <p:tgtEl>
                                          <p:spTgt spid="8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8201" grpId="0"/>
      <p:bldP spid="820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3657600" y="685800"/>
            <a:ext cx="22860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Môn Khoa học</a:t>
            </a:r>
          </a:p>
        </p:txBody>
      </p:sp>
      <p:sp>
        <p:nvSpPr>
          <p:cNvPr id="9222"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9223" name="Picture 7" descr="8E580B31"/>
          <p:cNvPicPr>
            <a:picLocks noChangeAspect="1" noChangeArrowheads="1"/>
          </p:cNvPicPr>
          <p:nvPr/>
        </p:nvPicPr>
        <p:blipFill>
          <a:blip r:embed="rId2"/>
          <a:srcRect/>
          <a:stretch>
            <a:fillRect/>
          </a:stretch>
        </p:blipFill>
        <p:spPr bwMode="auto">
          <a:xfrm>
            <a:off x="762000" y="1600200"/>
            <a:ext cx="2825750" cy="4191000"/>
          </a:xfrm>
          <a:prstGeom prst="rect">
            <a:avLst/>
          </a:prstGeom>
          <a:noFill/>
          <a:ln w="9525">
            <a:noFill/>
            <a:miter lim="800000"/>
            <a:headEnd/>
            <a:tailEnd/>
          </a:ln>
        </p:spPr>
      </p:pic>
      <p:sp>
        <p:nvSpPr>
          <p:cNvPr id="9224" name="Text Box 8"/>
          <p:cNvSpPr txBox="1">
            <a:spLocks noChangeArrowheads="1"/>
          </p:cNvSpPr>
          <p:nvPr/>
        </p:nvSpPr>
        <p:spPr bwMode="auto">
          <a:xfrm>
            <a:off x="990600" y="5867400"/>
            <a:ext cx="2971800" cy="457200"/>
          </a:xfrm>
          <a:prstGeom prst="rect">
            <a:avLst/>
          </a:prstGeom>
          <a:noFill/>
          <a:ln w="9525">
            <a:noFill/>
            <a:miter lim="800000"/>
            <a:headEnd/>
            <a:tailEnd/>
          </a:ln>
          <a:effectLst/>
        </p:spPr>
        <p:txBody>
          <a:bodyPr>
            <a:spAutoFit/>
          </a:bodyPr>
          <a:lstStyle/>
          <a:p>
            <a:pPr>
              <a:spcBef>
                <a:spcPct val="50000"/>
              </a:spcBef>
            </a:pPr>
            <a:r>
              <a:rPr lang="en-US" sz="2400">
                <a:solidFill>
                  <a:srgbClr val="FF0000"/>
                </a:solidFill>
              </a:rPr>
              <a:t>Cơ quan hô hấp</a:t>
            </a:r>
          </a:p>
        </p:txBody>
      </p:sp>
      <p:sp>
        <p:nvSpPr>
          <p:cNvPr id="9225" name="Text Box 9"/>
          <p:cNvSpPr txBox="1">
            <a:spLocks noChangeArrowheads="1"/>
          </p:cNvSpPr>
          <p:nvPr/>
        </p:nvSpPr>
        <p:spPr bwMode="auto">
          <a:xfrm>
            <a:off x="4191000" y="1905000"/>
            <a:ext cx="3200400" cy="1187450"/>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Chức năng: Hấp thu khí ô-xi và thải ra khí các-bô-níc.</a:t>
            </a:r>
          </a:p>
        </p:txBody>
      </p:sp>
      <p:sp>
        <p:nvSpPr>
          <p:cNvPr id="9226" name="Text Box 10"/>
          <p:cNvSpPr txBox="1">
            <a:spLocks noChangeArrowheads="1"/>
          </p:cNvSpPr>
          <p:nvPr/>
        </p:nvSpPr>
        <p:spPr bwMode="auto">
          <a:xfrm>
            <a:off x="4343400" y="3429000"/>
            <a:ext cx="2286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9227" name="Text Box 11"/>
          <p:cNvSpPr txBox="1">
            <a:spLocks noChangeArrowheads="1"/>
          </p:cNvSpPr>
          <p:nvPr/>
        </p:nvSpPr>
        <p:spPr bwMode="auto">
          <a:xfrm>
            <a:off x="4267200" y="3429000"/>
            <a:ext cx="4038600" cy="1552575"/>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Dấu hiệu bên ngoài của quá trình trao đổi chất:</a:t>
            </a:r>
          </a:p>
          <a:p>
            <a:r>
              <a:rPr lang="en-US" sz="2400">
                <a:solidFill>
                  <a:schemeClr val="hlink"/>
                </a:solidFill>
                <a:sym typeface="Wingdings" pitchFamily="2" charset="2"/>
              </a:rPr>
              <a:t></a:t>
            </a:r>
            <a:r>
              <a:rPr lang="en-US" sz="2400">
                <a:solidFill>
                  <a:schemeClr val="hlink"/>
                </a:solidFill>
              </a:rPr>
              <a:t>Lấy vào: khí ô-xi.</a:t>
            </a:r>
          </a:p>
          <a:p>
            <a:r>
              <a:rPr lang="en-US" sz="2400">
                <a:solidFill>
                  <a:schemeClr val="hlink"/>
                </a:solidFill>
                <a:sym typeface="Wingdings" pitchFamily="2" charset="2"/>
              </a:rPr>
              <a:t></a:t>
            </a:r>
            <a:r>
              <a:rPr lang="en-US" sz="2400">
                <a:solidFill>
                  <a:schemeClr val="hlink"/>
                </a:solidFill>
              </a:rPr>
              <a:t>Thải ra: khí các-bô-níc.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223"/>
                                        </p:tgtEl>
                                        <p:attrNameLst>
                                          <p:attrName>style.visibility</p:attrName>
                                        </p:attrNameLst>
                                      </p:cBhvr>
                                      <p:to>
                                        <p:strVal val="visible"/>
                                      </p:to>
                                    </p:set>
                                    <p:animEffect transition="in" filter="box(in)">
                                      <p:cBhvr>
                                        <p:cTn id="7" dur="500"/>
                                        <p:tgtEl>
                                          <p:spTgt spid="922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224"/>
                                        </p:tgtEl>
                                        <p:attrNameLst>
                                          <p:attrName>style.visibility</p:attrName>
                                        </p:attrNameLst>
                                      </p:cBhvr>
                                      <p:to>
                                        <p:strVal val="visible"/>
                                      </p:to>
                                    </p:set>
                                    <p:animEffect transition="in" filter="diamond(in)">
                                      <p:cBhvr>
                                        <p:cTn id="12" dur="2000"/>
                                        <p:tgtEl>
                                          <p:spTgt spid="922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225"/>
                                        </p:tgtEl>
                                        <p:attrNameLst>
                                          <p:attrName>style.visibility</p:attrName>
                                        </p:attrNameLst>
                                      </p:cBhvr>
                                      <p:to>
                                        <p:strVal val="visible"/>
                                      </p:to>
                                    </p:set>
                                    <p:anim calcmode="lin" valueType="num">
                                      <p:cBhvr additive="base">
                                        <p:cTn id="17" dur="500" fill="hold"/>
                                        <p:tgtEl>
                                          <p:spTgt spid="9225"/>
                                        </p:tgtEl>
                                        <p:attrNameLst>
                                          <p:attrName>ppt_x</p:attrName>
                                        </p:attrNameLst>
                                      </p:cBhvr>
                                      <p:tavLst>
                                        <p:tav tm="0">
                                          <p:val>
                                            <p:strVal val="#ppt_x"/>
                                          </p:val>
                                        </p:tav>
                                        <p:tav tm="100000">
                                          <p:val>
                                            <p:strVal val="#ppt_x"/>
                                          </p:val>
                                        </p:tav>
                                      </p:tavLst>
                                    </p:anim>
                                    <p:anim calcmode="lin" valueType="num">
                                      <p:cBhvr additive="base">
                                        <p:cTn id="18" dur="500" fill="hold"/>
                                        <p:tgtEl>
                                          <p:spTgt spid="922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8" presetClass="entr" presetSubtype="0" accel="50000" fill="hold" grpId="0" nodeType="clickEffect">
                                  <p:stCondLst>
                                    <p:cond delay="0"/>
                                  </p:stCondLst>
                                  <p:iterate type="lt">
                                    <p:tmPct val="50000"/>
                                  </p:iterate>
                                  <p:childTnLst>
                                    <p:set>
                                      <p:cBhvr>
                                        <p:cTn id="22" dur="1" fill="hold">
                                          <p:stCondLst>
                                            <p:cond delay="0"/>
                                          </p:stCondLst>
                                        </p:cTn>
                                        <p:tgtEl>
                                          <p:spTgt spid="9227"/>
                                        </p:tgtEl>
                                        <p:attrNameLst>
                                          <p:attrName>style.visibility</p:attrName>
                                        </p:attrNameLst>
                                      </p:cBhvr>
                                      <p:to>
                                        <p:strVal val="visible"/>
                                      </p:to>
                                    </p:set>
                                    <p:set>
                                      <p:cBhvr>
                                        <p:cTn id="23" dur="455" fill="hold">
                                          <p:stCondLst>
                                            <p:cond delay="0"/>
                                          </p:stCondLst>
                                        </p:cTn>
                                        <p:tgtEl>
                                          <p:spTgt spid="9227"/>
                                        </p:tgtEl>
                                        <p:attrNameLst>
                                          <p:attrName>style.rotation</p:attrName>
                                        </p:attrNameLst>
                                      </p:cBhvr>
                                      <p:to>
                                        <p:strVal val="-45.0"/>
                                      </p:to>
                                    </p:set>
                                    <p:anim calcmode="lin" valueType="num">
                                      <p:cBhvr>
                                        <p:cTn id="24" dur="455" fill="hold">
                                          <p:stCondLst>
                                            <p:cond delay="455"/>
                                          </p:stCondLst>
                                        </p:cTn>
                                        <p:tgtEl>
                                          <p:spTgt spid="9227"/>
                                        </p:tgtEl>
                                        <p:attrNameLst>
                                          <p:attrName>style.rotation</p:attrName>
                                        </p:attrNameLst>
                                      </p:cBhvr>
                                      <p:tavLst>
                                        <p:tav tm="0">
                                          <p:val>
                                            <p:fltVal val="-45"/>
                                          </p:val>
                                        </p:tav>
                                        <p:tav tm="69900">
                                          <p:val>
                                            <p:fltVal val="45"/>
                                          </p:val>
                                        </p:tav>
                                        <p:tav tm="100000">
                                          <p:val>
                                            <p:fltVal val="0"/>
                                          </p:val>
                                        </p:tav>
                                      </p:tavLst>
                                    </p:anim>
                                    <p:anim calcmode="lin" valueType="num">
                                      <p:cBhvr>
                                        <p:cTn id="25" dur="455" fill="hold">
                                          <p:stCondLst>
                                            <p:cond delay="0"/>
                                          </p:stCondLst>
                                        </p:cTn>
                                        <p:tgtEl>
                                          <p:spTgt spid="9227"/>
                                        </p:tgtEl>
                                        <p:attrNameLst>
                                          <p:attrName>ppt_y</p:attrName>
                                        </p:attrNameLst>
                                      </p:cBhvr>
                                      <p:tavLst>
                                        <p:tav tm="0">
                                          <p:val>
                                            <p:strVal val="#ppt_y-1"/>
                                          </p:val>
                                        </p:tav>
                                        <p:tav tm="100000">
                                          <p:val>
                                            <p:strVal val="#ppt_y-(0.354*#ppt_w-0.172*#ppt_h)"/>
                                          </p:val>
                                        </p:tav>
                                      </p:tavLst>
                                    </p:anim>
                                    <p:anim calcmode="lin" valueType="num">
                                      <p:cBhvr>
                                        <p:cTn id="26" dur="156" decel="50000" autoRev="1" fill="hold">
                                          <p:stCondLst>
                                            <p:cond delay="455"/>
                                          </p:stCondLst>
                                        </p:cTn>
                                        <p:tgtEl>
                                          <p:spTgt spid="9227"/>
                                        </p:tgtEl>
                                        <p:attrNameLst>
                                          <p:attrName>ppt_y</p:attrName>
                                        </p:attrNameLst>
                                      </p:cBhvr>
                                      <p:tavLst>
                                        <p:tav tm="0">
                                          <p:val>
                                            <p:strVal val="#ppt_y-(0.354*#ppt_w-0.172*#ppt_h)"/>
                                          </p:val>
                                        </p:tav>
                                        <p:tav tm="100000">
                                          <p:val>
                                            <p:strVal val="#ppt_y-(0.354*#ppt_w-0.172*#ppt_h)-#ppt_h/2"/>
                                          </p:val>
                                        </p:tav>
                                      </p:tavLst>
                                    </p:anim>
                                    <p:anim calcmode="lin" valueType="num">
                                      <p:cBhvr>
                                        <p:cTn id="27" dur="136" fill="hold">
                                          <p:stCondLst>
                                            <p:cond delay="864"/>
                                          </p:stCondLst>
                                        </p:cTn>
                                        <p:tgtEl>
                                          <p:spTgt spid="9227"/>
                                        </p:tgtEl>
                                        <p:attrNameLst>
                                          <p:attrName>ppt_y</p:attrName>
                                        </p:attrNameLst>
                                      </p:cBhvr>
                                      <p:tavLst>
                                        <p:tav tm="0">
                                          <p:val>
                                            <p:strVal val="#ppt_y-(0.354*#ppt_w-0.172*#ppt_h)"/>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1" nodeType="clickEffect">
                                  <p:stCondLst>
                                    <p:cond delay="0"/>
                                  </p:stCondLst>
                                  <p:iterate type="lt">
                                    <p:tmPct val="0"/>
                                  </p:iterate>
                                  <p:childTnLst>
                                    <p:set>
                                      <p:cBhvr>
                                        <p:cTn id="31" dur="1" fill="hold">
                                          <p:stCondLst>
                                            <p:cond delay="0"/>
                                          </p:stCondLst>
                                        </p:cTn>
                                        <p:tgtEl>
                                          <p:spTgt spid="9227"/>
                                        </p:tgtEl>
                                        <p:attrNameLst>
                                          <p:attrName>style.visibility</p:attrName>
                                        </p:attrNameLst>
                                      </p:cBhvr>
                                      <p:to>
                                        <p:strVal val="visible"/>
                                      </p:to>
                                    </p:set>
                                    <p:anim calcmode="lin" valueType="num">
                                      <p:cBhvr additive="base">
                                        <p:cTn id="32" dur="500" fill="hold"/>
                                        <p:tgtEl>
                                          <p:spTgt spid="9227"/>
                                        </p:tgtEl>
                                        <p:attrNameLst>
                                          <p:attrName>ppt_x</p:attrName>
                                        </p:attrNameLst>
                                      </p:cBhvr>
                                      <p:tavLst>
                                        <p:tav tm="0">
                                          <p:val>
                                            <p:strVal val="#ppt_x"/>
                                          </p:val>
                                        </p:tav>
                                        <p:tav tm="100000">
                                          <p:val>
                                            <p:strVal val="#ppt_x"/>
                                          </p:val>
                                        </p:tav>
                                      </p:tavLst>
                                    </p:anim>
                                    <p:anim calcmode="lin" valueType="num">
                                      <p:cBhvr additive="base">
                                        <p:cTn id="33" dur="500" fill="hold"/>
                                        <p:tgtEl>
                                          <p:spTgt spid="92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4" grpId="0"/>
      <p:bldP spid="9225" grpId="0"/>
      <p:bldP spid="9227" grpId="0"/>
      <p:bldP spid="9227"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ext Box 5"/>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0246"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10247" name="Picture 7" descr="4E6A00FE"/>
          <p:cNvPicPr>
            <a:picLocks noChangeAspect="1" noChangeArrowheads="1"/>
          </p:cNvPicPr>
          <p:nvPr/>
        </p:nvPicPr>
        <p:blipFill>
          <a:blip r:embed="rId2"/>
          <a:srcRect/>
          <a:stretch>
            <a:fillRect/>
          </a:stretch>
        </p:blipFill>
        <p:spPr bwMode="auto">
          <a:xfrm>
            <a:off x="1219200" y="1604963"/>
            <a:ext cx="2057400" cy="4343400"/>
          </a:xfrm>
          <a:prstGeom prst="rect">
            <a:avLst/>
          </a:prstGeom>
          <a:noFill/>
          <a:ln w="9525">
            <a:noFill/>
            <a:miter lim="800000"/>
            <a:headEnd/>
            <a:tailEnd/>
          </a:ln>
        </p:spPr>
      </p:pic>
      <p:sp>
        <p:nvSpPr>
          <p:cNvPr id="10248" name="Text Box 8"/>
          <p:cNvSpPr txBox="1">
            <a:spLocks noChangeArrowheads="1"/>
          </p:cNvSpPr>
          <p:nvPr/>
        </p:nvSpPr>
        <p:spPr bwMode="auto">
          <a:xfrm>
            <a:off x="685800" y="5943600"/>
            <a:ext cx="3886200" cy="457200"/>
          </a:xfrm>
          <a:prstGeom prst="rect">
            <a:avLst/>
          </a:prstGeom>
          <a:noFill/>
          <a:ln w="9525">
            <a:noFill/>
            <a:miter lim="800000"/>
            <a:headEnd/>
            <a:tailEnd/>
          </a:ln>
          <a:effectLst/>
        </p:spPr>
        <p:txBody>
          <a:bodyPr>
            <a:spAutoFit/>
          </a:bodyPr>
          <a:lstStyle/>
          <a:p>
            <a:pPr>
              <a:spcBef>
                <a:spcPct val="50000"/>
              </a:spcBef>
            </a:pPr>
            <a:r>
              <a:rPr lang="en-US" sz="2400">
                <a:solidFill>
                  <a:srgbClr val="FF0000"/>
                </a:solidFill>
              </a:rPr>
              <a:t>Cơ quan tuần hoàn</a:t>
            </a:r>
          </a:p>
        </p:txBody>
      </p:sp>
      <p:sp>
        <p:nvSpPr>
          <p:cNvPr id="10249" name="Text Box 9"/>
          <p:cNvSpPr txBox="1">
            <a:spLocks noChangeArrowheads="1"/>
          </p:cNvSpPr>
          <p:nvPr/>
        </p:nvSpPr>
        <p:spPr bwMode="auto">
          <a:xfrm>
            <a:off x="4191000" y="1905000"/>
            <a:ext cx="4343400" cy="4108450"/>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Chức năng, diễn biến: Khí ô-xi đươch ngấm qua mao mạch phổi vào máu va ftheo vòng tuần hoàn lớn đi nuôi tất cả các cơ quan trong cơ thể. Các cơ quan trong cơ thể sử dụng ô-xi và thải ra khí các-bô-níc ngấm vào máu và theo vòng tuần hoàn nhỏ đi đến phổi để thải ra khí các-bô-níc và hấp thu ô-xi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47"/>
                                        </p:tgtEl>
                                        <p:attrNameLst>
                                          <p:attrName>style.visibility</p:attrName>
                                        </p:attrNameLst>
                                      </p:cBhvr>
                                      <p:to>
                                        <p:strVal val="visible"/>
                                      </p:to>
                                    </p:set>
                                    <p:animEffect transition="in" filter="box(in)">
                                      <p:cBhvr>
                                        <p:cTn id="7" dur="500"/>
                                        <p:tgtEl>
                                          <p:spTgt spid="1024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48"/>
                                        </p:tgtEl>
                                        <p:attrNameLst>
                                          <p:attrName>style.visibility</p:attrName>
                                        </p:attrNameLst>
                                      </p:cBhvr>
                                      <p:to>
                                        <p:strVal val="visible"/>
                                      </p:to>
                                    </p:set>
                                    <p:anim calcmode="lin" valueType="num">
                                      <p:cBhvr additive="base">
                                        <p:cTn id="12" dur="500" fill="hold"/>
                                        <p:tgtEl>
                                          <p:spTgt spid="10248"/>
                                        </p:tgtEl>
                                        <p:attrNameLst>
                                          <p:attrName>ppt_x</p:attrName>
                                        </p:attrNameLst>
                                      </p:cBhvr>
                                      <p:tavLst>
                                        <p:tav tm="0">
                                          <p:val>
                                            <p:strVal val="#ppt_x"/>
                                          </p:val>
                                        </p:tav>
                                        <p:tav tm="100000">
                                          <p:val>
                                            <p:strVal val="#ppt_x"/>
                                          </p:val>
                                        </p:tav>
                                      </p:tavLst>
                                    </p:anim>
                                    <p:anim calcmode="lin" valueType="num">
                                      <p:cBhvr additive="base">
                                        <p:cTn id="13" dur="500" fill="hold"/>
                                        <p:tgtEl>
                                          <p:spTgt spid="1024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249"/>
                                        </p:tgtEl>
                                        <p:attrNameLst>
                                          <p:attrName>style.visibility</p:attrName>
                                        </p:attrNameLst>
                                      </p:cBhvr>
                                      <p:to>
                                        <p:strVal val="visible"/>
                                      </p:to>
                                    </p:set>
                                    <p:anim calcmode="lin" valueType="num">
                                      <p:cBhvr additive="base">
                                        <p:cTn id="18" dur="500" fill="hold"/>
                                        <p:tgtEl>
                                          <p:spTgt spid="10249"/>
                                        </p:tgtEl>
                                        <p:attrNameLst>
                                          <p:attrName>ppt_x</p:attrName>
                                        </p:attrNameLst>
                                      </p:cBhvr>
                                      <p:tavLst>
                                        <p:tav tm="0">
                                          <p:val>
                                            <p:strVal val="#ppt_x"/>
                                          </p:val>
                                        </p:tav>
                                        <p:tav tm="100000">
                                          <p:val>
                                            <p:strVal val="#ppt_x"/>
                                          </p:val>
                                        </p:tav>
                                      </p:tavLst>
                                    </p:anim>
                                    <p:anim calcmode="lin" valueType="num">
                                      <p:cBhvr additive="base">
                                        <p:cTn id="19" dur="500" fill="hold"/>
                                        <p:tgtEl>
                                          <p:spTgt spid="102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p:bldP spid="102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Text Box 5"/>
          <p:cNvSpPr txBox="1">
            <a:spLocks noChangeArrowheads="1"/>
          </p:cNvSpPr>
          <p:nvPr/>
        </p:nvSpPr>
        <p:spPr bwMode="auto">
          <a:xfrm>
            <a:off x="3657600" y="685800"/>
            <a:ext cx="2819400" cy="457200"/>
          </a:xfrm>
          <a:prstGeom prst="rect">
            <a:avLst/>
          </a:prstGeom>
          <a:noFill/>
          <a:ln w="9525">
            <a:noFill/>
            <a:miter lim="800000"/>
            <a:headEnd/>
            <a:tailEnd/>
          </a:ln>
          <a:effectLst/>
        </p:spPr>
        <p:txBody>
          <a:bodyPr>
            <a:spAutoFit/>
          </a:bodyPr>
          <a:lstStyle/>
          <a:p>
            <a:pPr algn="ctr">
              <a:spcBef>
                <a:spcPct val="50000"/>
              </a:spcBef>
            </a:pPr>
            <a:r>
              <a:rPr lang="en-US" sz="2400">
                <a:solidFill>
                  <a:schemeClr val="hlink"/>
                </a:solidFill>
              </a:rPr>
              <a:t>    Môn Khoa học</a:t>
            </a:r>
          </a:p>
        </p:txBody>
      </p:sp>
      <p:sp>
        <p:nvSpPr>
          <p:cNvPr id="11270" name="Text Box 6"/>
          <p:cNvSpPr txBox="1">
            <a:spLocks noChangeArrowheads="1"/>
          </p:cNvSpPr>
          <p:nvPr/>
        </p:nvSpPr>
        <p:spPr bwMode="auto">
          <a:xfrm>
            <a:off x="1676400" y="1146175"/>
            <a:ext cx="6477000" cy="457200"/>
          </a:xfrm>
          <a:prstGeom prst="rect">
            <a:avLst/>
          </a:prstGeom>
          <a:noFill/>
          <a:ln w="9525">
            <a:noFill/>
            <a:miter lim="800000"/>
            <a:headEnd/>
            <a:tailEnd/>
          </a:ln>
          <a:effectLst/>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11271" name="Picture 7" descr="77120937"/>
          <p:cNvPicPr>
            <a:picLocks noChangeAspect="1" noChangeArrowheads="1"/>
          </p:cNvPicPr>
          <p:nvPr/>
        </p:nvPicPr>
        <p:blipFill>
          <a:blip r:embed="rId2"/>
          <a:srcRect/>
          <a:stretch>
            <a:fillRect/>
          </a:stretch>
        </p:blipFill>
        <p:spPr bwMode="auto">
          <a:xfrm>
            <a:off x="914400" y="1524000"/>
            <a:ext cx="2335213" cy="4419600"/>
          </a:xfrm>
          <a:prstGeom prst="rect">
            <a:avLst/>
          </a:prstGeom>
          <a:noFill/>
          <a:ln w="9525">
            <a:noFill/>
            <a:miter lim="800000"/>
            <a:headEnd/>
            <a:tailEnd/>
          </a:ln>
        </p:spPr>
      </p:pic>
      <p:sp>
        <p:nvSpPr>
          <p:cNvPr id="11272" name="Text Box 8"/>
          <p:cNvSpPr txBox="1">
            <a:spLocks noChangeArrowheads="1"/>
          </p:cNvSpPr>
          <p:nvPr/>
        </p:nvSpPr>
        <p:spPr bwMode="auto">
          <a:xfrm>
            <a:off x="685800" y="5943600"/>
            <a:ext cx="3886200" cy="457200"/>
          </a:xfrm>
          <a:prstGeom prst="rect">
            <a:avLst/>
          </a:prstGeom>
          <a:noFill/>
          <a:ln w="9525">
            <a:noFill/>
            <a:miter lim="800000"/>
            <a:headEnd/>
            <a:tailEnd/>
          </a:ln>
          <a:effectLst/>
        </p:spPr>
        <p:txBody>
          <a:bodyPr>
            <a:spAutoFit/>
          </a:bodyPr>
          <a:lstStyle/>
          <a:p>
            <a:pPr>
              <a:spcBef>
                <a:spcPct val="50000"/>
              </a:spcBef>
            </a:pPr>
            <a:r>
              <a:rPr lang="en-US" sz="2400">
                <a:solidFill>
                  <a:srgbClr val="FF0000"/>
                </a:solidFill>
              </a:rPr>
              <a:t>Cơ quan bài tiết nước tiểu</a:t>
            </a:r>
          </a:p>
        </p:txBody>
      </p:sp>
      <p:sp>
        <p:nvSpPr>
          <p:cNvPr id="11273" name="Text Box 9"/>
          <p:cNvSpPr txBox="1">
            <a:spLocks noChangeArrowheads="1"/>
          </p:cNvSpPr>
          <p:nvPr/>
        </p:nvSpPr>
        <p:spPr bwMode="auto">
          <a:xfrm>
            <a:off x="4191000" y="1905000"/>
            <a:ext cx="4114800" cy="1187450"/>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Chức năng: Lọc máu, tạo thành nước tiểu và thải nước tiểu ra ngoài</a:t>
            </a:r>
          </a:p>
        </p:txBody>
      </p:sp>
      <p:sp>
        <p:nvSpPr>
          <p:cNvPr id="11274" name="Text Box 10"/>
          <p:cNvSpPr txBox="1">
            <a:spLocks noChangeArrowheads="1"/>
          </p:cNvSpPr>
          <p:nvPr/>
        </p:nvSpPr>
        <p:spPr bwMode="auto">
          <a:xfrm>
            <a:off x="4267200" y="3429000"/>
            <a:ext cx="4038600" cy="1187450"/>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rPr>
              <a:t>Dấu hiệu bên ngoài của quá trình trao đổi chất:</a:t>
            </a:r>
          </a:p>
          <a:p>
            <a:r>
              <a:rPr lang="en-US" sz="2400">
                <a:solidFill>
                  <a:schemeClr val="hlink"/>
                </a:solidFill>
                <a:sym typeface="Wingdings" pitchFamily="2" charset="2"/>
              </a:rPr>
              <a:t></a:t>
            </a:r>
            <a:r>
              <a:rPr lang="en-US" sz="2400">
                <a:solidFill>
                  <a:schemeClr val="hlink"/>
                </a:solidFill>
              </a:rPr>
              <a:t>Thải ra: nước tiểu.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checkerboard(across)">
                                      <p:cBhvr>
                                        <p:cTn id="7" dur="500"/>
                                        <p:tgtEl>
                                          <p:spTgt spid="1127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272"/>
                                        </p:tgtEl>
                                        <p:attrNameLst>
                                          <p:attrName>style.visibility</p:attrName>
                                        </p:attrNameLst>
                                      </p:cBhvr>
                                      <p:to>
                                        <p:strVal val="visible"/>
                                      </p:to>
                                    </p:set>
                                    <p:anim calcmode="lin" valueType="num">
                                      <p:cBhvr additive="base">
                                        <p:cTn id="12" dur="500" fill="hold"/>
                                        <p:tgtEl>
                                          <p:spTgt spid="11272"/>
                                        </p:tgtEl>
                                        <p:attrNameLst>
                                          <p:attrName>ppt_x</p:attrName>
                                        </p:attrNameLst>
                                      </p:cBhvr>
                                      <p:tavLst>
                                        <p:tav tm="0">
                                          <p:val>
                                            <p:strVal val="#ppt_x"/>
                                          </p:val>
                                        </p:tav>
                                        <p:tav tm="100000">
                                          <p:val>
                                            <p:strVal val="#ppt_x"/>
                                          </p:val>
                                        </p:tav>
                                      </p:tavLst>
                                    </p:anim>
                                    <p:anim calcmode="lin" valueType="num">
                                      <p:cBhvr additive="base">
                                        <p:cTn id="13" dur="500" fill="hold"/>
                                        <p:tgtEl>
                                          <p:spTgt spid="1127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273"/>
                                        </p:tgtEl>
                                        <p:attrNameLst>
                                          <p:attrName>style.visibility</p:attrName>
                                        </p:attrNameLst>
                                      </p:cBhvr>
                                      <p:to>
                                        <p:strVal val="visible"/>
                                      </p:to>
                                    </p:set>
                                    <p:anim calcmode="lin" valueType="num">
                                      <p:cBhvr additive="base">
                                        <p:cTn id="18" dur="500" fill="hold"/>
                                        <p:tgtEl>
                                          <p:spTgt spid="11273"/>
                                        </p:tgtEl>
                                        <p:attrNameLst>
                                          <p:attrName>ppt_x</p:attrName>
                                        </p:attrNameLst>
                                      </p:cBhvr>
                                      <p:tavLst>
                                        <p:tav tm="0">
                                          <p:val>
                                            <p:strVal val="#ppt_x"/>
                                          </p:val>
                                        </p:tav>
                                        <p:tav tm="100000">
                                          <p:val>
                                            <p:strVal val="#ppt_x"/>
                                          </p:val>
                                        </p:tav>
                                      </p:tavLst>
                                    </p:anim>
                                    <p:anim calcmode="lin" valueType="num">
                                      <p:cBhvr additive="base">
                                        <p:cTn id="19" dur="500" fill="hold"/>
                                        <p:tgtEl>
                                          <p:spTgt spid="1127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iterate type="lt">
                                    <p:tmPct val="0"/>
                                  </p:iterate>
                                  <p:childTnLst>
                                    <p:set>
                                      <p:cBhvr>
                                        <p:cTn id="23" dur="1" fill="hold">
                                          <p:stCondLst>
                                            <p:cond delay="0"/>
                                          </p:stCondLst>
                                        </p:cTn>
                                        <p:tgtEl>
                                          <p:spTgt spid="11274"/>
                                        </p:tgtEl>
                                        <p:attrNameLst>
                                          <p:attrName>style.visibility</p:attrName>
                                        </p:attrNameLst>
                                      </p:cBhvr>
                                      <p:to>
                                        <p:strVal val="visible"/>
                                      </p:to>
                                    </p:set>
                                    <p:anim calcmode="lin" valueType="num">
                                      <p:cBhvr additive="base">
                                        <p:cTn id="24" dur="500" fill="hold"/>
                                        <p:tgtEl>
                                          <p:spTgt spid="11274"/>
                                        </p:tgtEl>
                                        <p:attrNameLst>
                                          <p:attrName>ppt_x</p:attrName>
                                        </p:attrNameLst>
                                      </p:cBhvr>
                                      <p:tavLst>
                                        <p:tav tm="0">
                                          <p:val>
                                            <p:strVal val="#ppt_x"/>
                                          </p:val>
                                        </p:tav>
                                        <p:tav tm="100000">
                                          <p:val>
                                            <p:strVal val="#ppt_x"/>
                                          </p:val>
                                        </p:tav>
                                      </p:tavLst>
                                    </p:anim>
                                    <p:anim calcmode="lin" valueType="num">
                                      <p:cBhvr additive="base">
                                        <p:cTn id="25" dur="500" fill="hold"/>
                                        <p:tgtEl>
                                          <p:spTgt spid="112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p:bldP spid="11273" grpId="0"/>
      <p:bldP spid="11274"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14664"/>
  <p:tag name="VIOLETTITLE" val="TRAO ĐỔI CHẤT Ở NGƯỜI( TIẾP THEO)"/>
  <p:tag name="VIOLETLESSON" val="3"/>
  <p:tag name="VIOLETCATID" val="8048925"/>
  <p:tag name="VIOLETSUBJECT" val="Khoa học 4"/>
  <p:tag name="VIOLETAUTHORID" val="1567599"/>
  <p:tag name="VIOLETAUTHORNAME" val="Trấn Văn Sáu"/>
  <p:tag name="VIOLETAUTHORAVATAR" val="no_avatar.jpg"/>
  <p:tag name="VIOLETAUTHORADDRESS" val="trường th Gành hào B - Bạc Liêu"/>
  <p:tag name="VIOLETDATE" val="2014-09-02 08:40:21"/>
  <p:tag name="VIOLETHIT" val="540"/>
  <p:tag name="VIOLETLIKE" val="0"/>
  <p:tag name="ISPRING_RESOURCE_PATHS_HASH_PRESENTER" val="47329d9e5894d4d77c72dced915d942cebf47f97"/>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239</TotalTime>
  <Words>1036</Words>
  <Application>Microsoft Office PowerPoint</Application>
  <PresentationFormat>On-screen Show (4:3)</PresentationFormat>
  <Paragraphs>119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Times New Roman</vt:lpstr>
      <vt:lpstr>Wingdings</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 ETH0 -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trung</dc:creator>
  <cp:lastModifiedBy>AutoBVT</cp:lastModifiedBy>
  <cp:revision>92</cp:revision>
  <dcterms:created xsi:type="dcterms:W3CDTF">2010-10-14T01:11:16Z</dcterms:created>
  <dcterms:modified xsi:type="dcterms:W3CDTF">2016-09-23T06:29:41Z</dcterms:modified>
</cp:coreProperties>
</file>